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71" r:id="rId14"/>
    <p:sldId id="268" r:id="rId15"/>
    <p:sldId id="273" r:id="rId16"/>
    <p:sldId id="276" r:id="rId17"/>
    <p:sldId id="275" r:id="rId18"/>
    <p:sldId id="274" r:id="rId19"/>
    <p:sldId id="277" r:id="rId20"/>
    <p:sldId id="278" r:id="rId21"/>
    <p:sldId id="279" r:id="rId22"/>
    <p:sldId id="280" r:id="rId23"/>
    <p:sldId id="286" r:id="rId24"/>
    <p:sldId id="288" r:id="rId25"/>
    <p:sldId id="291" r:id="rId26"/>
    <p:sldId id="287" r:id="rId27"/>
    <p:sldId id="290" r:id="rId28"/>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 d="1"/>
        <a:sy n="1" d="1"/>
      </p:scale>
      <p:origin x="0" y="0"/>
    </p:cViewPr>
  </p:notesTextViewPr>
  <p:sorterViewPr>
    <p:cViewPr>
      <p:scale>
        <a:sx n="100" d="100"/>
        <a:sy n="100" d="100"/>
      </p:scale>
      <p:origin x="0" y="136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83C611-2073-4C69-9836-1ACD83AA54EA}" type="datetimeFigureOut">
              <a:rPr lang="sv-SE" smtClean="0"/>
              <a:t>2022-04-05</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4D9F60-291A-4383-8A30-CDC3F18071CF}" type="slidenum">
              <a:rPr lang="sv-SE" smtClean="0"/>
              <a:t>‹#›</a:t>
            </a:fld>
            <a:endParaRPr lang="sv-SE"/>
          </a:p>
        </p:txBody>
      </p:sp>
    </p:spTree>
    <p:extLst>
      <p:ext uri="{BB962C8B-B14F-4D97-AF65-F5344CB8AC3E}">
        <p14:creationId xmlns:p14="http://schemas.microsoft.com/office/powerpoint/2010/main" val="2756080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704D9F60-291A-4383-8A30-CDC3F18071CF}" type="slidenum">
              <a:rPr lang="sv-SE" smtClean="0"/>
              <a:t>6</a:t>
            </a:fld>
            <a:endParaRPr lang="sv-SE"/>
          </a:p>
        </p:txBody>
      </p:sp>
    </p:spTree>
    <p:extLst>
      <p:ext uri="{BB962C8B-B14F-4D97-AF65-F5344CB8AC3E}">
        <p14:creationId xmlns:p14="http://schemas.microsoft.com/office/powerpoint/2010/main" val="3211928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r>
              <a:rPr lang="sv-SE" smtClean="0"/>
              <a:t>2022-04-13</a:t>
            </a:r>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160E26B-AF21-4D4A-B9BC-4DB7AB9C6B15}" type="slidenum">
              <a:rPr lang="sv-SE" smtClean="0"/>
              <a:t>‹#›</a:t>
            </a:fld>
            <a:endParaRPr lang="sv-SE"/>
          </a:p>
        </p:txBody>
      </p:sp>
    </p:spTree>
    <p:extLst>
      <p:ext uri="{BB962C8B-B14F-4D97-AF65-F5344CB8AC3E}">
        <p14:creationId xmlns:p14="http://schemas.microsoft.com/office/powerpoint/2010/main" val="1879219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sv-SE" smtClean="0"/>
              <a:t>2022-04-13</a:t>
            </a:r>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160E26B-AF21-4D4A-B9BC-4DB7AB9C6B15}" type="slidenum">
              <a:rPr lang="sv-SE" smtClean="0"/>
              <a:t>‹#›</a:t>
            </a:fld>
            <a:endParaRPr lang="sv-SE"/>
          </a:p>
        </p:txBody>
      </p:sp>
    </p:spTree>
    <p:extLst>
      <p:ext uri="{BB962C8B-B14F-4D97-AF65-F5344CB8AC3E}">
        <p14:creationId xmlns:p14="http://schemas.microsoft.com/office/powerpoint/2010/main" val="2934390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sv-SE" smtClean="0"/>
              <a:t>2022-04-13</a:t>
            </a:r>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160E26B-AF21-4D4A-B9BC-4DB7AB9C6B15}" type="slidenum">
              <a:rPr lang="sv-SE" smtClean="0"/>
              <a:t>‹#›</a:t>
            </a:fld>
            <a:endParaRPr lang="sv-SE"/>
          </a:p>
        </p:txBody>
      </p:sp>
    </p:spTree>
    <p:extLst>
      <p:ext uri="{BB962C8B-B14F-4D97-AF65-F5344CB8AC3E}">
        <p14:creationId xmlns:p14="http://schemas.microsoft.com/office/powerpoint/2010/main" val="4177527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sv-SE" smtClean="0"/>
              <a:t>2022-04-13</a:t>
            </a:r>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160E26B-AF21-4D4A-B9BC-4DB7AB9C6B15}" type="slidenum">
              <a:rPr lang="sv-SE" smtClean="0"/>
              <a:t>‹#›</a:t>
            </a:fld>
            <a:endParaRPr lang="sv-SE"/>
          </a:p>
        </p:txBody>
      </p:sp>
    </p:spTree>
    <p:extLst>
      <p:ext uri="{BB962C8B-B14F-4D97-AF65-F5344CB8AC3E}">
        <p14:creationId xmlns:p14="http://schemas.microsoft.com/office/powerpoint/2010/main" val="1410113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r>
              <a:rPr lang="sv-SE" smtClean="0"/>
              <a:t>2022-04-13</a:t>
            </a:r>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160E26B-AF21-4D4A-B9BC-4DB7AB9C6B15}" type="slidenum">
              <a:rPr lang="sv-SE" smtClean="0"/>
              <a:t>‹#›</a:t>
            </a:fld>
            <a:endParaRPr lang="sv-SE"/>
          </a:p>
        </p:txBody>
      </p:sp>
    </p:spTree>
    <p:extLst>
      <p:ext uri="{BB962C8B-B14F-4D97-AF65-F5344CB8AC3E}">
        <p14:creationId xmlns:p14="http://schemas.microsoft.com/office/powerpoint/2010/main" val="1785059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r>
              <a:rPr lang="sv-SE" smtClean="0"/>
              <a:t>2022-04-13</a:t>
            </a:r>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6160E26B-AF21-4D4A-B9BC-4DB7AB9C6B15}" type="slidenum">
              <a:rPr lang="sv-SE" smtClean="0"/>
              <a:t>‹#›</a:t>
            </a:fld>
            <a:endParaRPr lang="sv-SE"/>
          </a:p>
        </p:txBody>
      </p:sp>
    </p:spTree>
    <p:extLst>
      <p:ext uri="{BB962C8B-B14F-4D97-AF65-F5344CB8AC3E}">
        <p14:creationId xmlns:p14="http://schemas.microsoft.com/office/powerpoint/2010/main" val="2452898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r>
              <a:rPr lang="sv-SE" smtClean="0"/>
              <a:t>2022-04-13</a:t>
            </a:r>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6160E26B-AF21-4D4A-B9BC-4DB7AB9C6B15}" type="slidenum">
              <a:rPr lang="sv-SE" smtClean="0"/>
              <a:t>‹#›</a:t>
            </a:fld>
            <a:endParaRPr lang="sv-SE"/>
          </a:p>
        </p:txBody>
      </p:sp>
    </p:spTree>
    <p:extLst>
      <p:ext uri="{BB962C8B-B14F-4D97-AF65-F5344CB8AC3E}">
        <p14:creationId xmlns:p14="http://schemas.microsoft.com/office/powerpoint/2010/main" val="4155310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r>
              <a:rPr lang="sv-SE" smtClean="0"/>
              <a:t>2022-04-13</a:t>
            </a:r>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6160E26B-AF21-4D4A-B9BC-4DB7AB9C6B15}" type="slidenum">
              <a:rPr lang="sv-SE" smtClean="0"/>
              <a:t>‹#›</a:t>
            </a:fld>
            <a:endParaRPr lang="sv-SE"/>
          </a:p>
        </p:txBody>
      </p:sp>
    </p:spTree>
    <p:extLst>
      <p:ext uri="{BB962C8B-B14F-4D97-AF65-F5344CB8AC3E}">
        <p14:creationId xmlns:p14="http://schemas.microsoft.com/office/powerpoint/2010/main" val="2055580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smtClean="0"/>
              <a:t>2022-04-13</a:t>
            </a:r>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160E26B-AF21-4D4A-B9BC-4DB7AB9C6B15}" type="slidenum">
              <a:rPr lang="sv-SE" smtClean="0"/>
              <a:t>‹#›</a:t>
            </a:fld>
            <a:endParaRPr lang="sv-SE"/>
          </a:p>
        </p:txBody>
      </p:sp>
    </p:spTree>
    <p:extLst>
      <p:ext uri="{BB962C8B-B14F-4D97-AF65-F5344CB8AC3E}">
        <p14:creationId xmlns:p14="http://schemas.microsoft.com/office/powerpoint/2010/main" val="3933115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sv-SE" smtClean="0"/>
              <a:t>2022-04-13</a:t>
            </a:r>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6160E26B-AF21-4D4A-B9BC-4DB7AB9C6B15}" type="slidenum">
              <a:rPr lang="sv-SE" smtClean="0"/>
              <a:t>‹#›</a:t>
            </a:fld>
            <a:endParaRPr lang="sv-SE"/>
          </a:p>
        </p:txBody>
      </p:sp>
    </p:spTree>
    <p:extLst>
      <p:ext uri="{BB962C8B-B14F-4D97-AF65-F5344CB8AC3E}">
        <p14:creationId xmlns:p14="http://schemas.microsoft.com/office/powerpoint/2010/main" val="2616247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sv-SE" smtClean="0"/>
              <a:t>2022-04-13</a:t>
            </a:r>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6160E26B-AF21-4D4A-B9BC-4DB7AB9C6B15}" type="slidenum">
              <a:rPr lang="sv-SE" smtClean="0"/>
              <a:t>‹#›</a:t>
            </a:fld>
            <a:endParaRPr lang="sv-SE"/>
          </a:p>
        </p:txBody>
      </p:sp>
    </p:spTree>
    <p:extLst>
      <p:ext uri="{BB962C8B-B14F-4D97-AF65-F5344CB8AC3E}">
        <p14:creationId xmlns:p14="http://schemas.microsoft.com/office/powerpoint/2010/main" val="1428846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v-SE" smtClean="0"/>
              <a:t>2022-04-13</a:t>
            </a:r>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60E26B-AF21-4D4A-B9BC-4DB7AB9C6B15}" type="slidenum">
              <a:rPr lang="sv-SE" smtClean="0"/>
              <a:t>‹#›</a:t>
            </a:fld>
            <a:endParaRPr lang="sv-SE"/>
          </a:p>
        </p:txBody>
      </p:sp>
    </p:spTree>
    <p:extLst>
      <p:ext uri="{BB962C8B-B14F-4D97-AF65-F5344CB8AC3E}">
        <p14:creationId xmlns:p14="http://schemas.microsoft.com/office/powerpoint/2010/main" val="3849896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467544" y="332656"/>
            <a:ext cx="7848872" cy="5016758"/>
          </a:xfrm>
          <a:prstGeom prst="rect">
            <a:avLst/>
          </a:prstGeom>
        </p:spPr>
        <p:txBody>
          <a:bodyPr wrap="square">
            <a:spAutoFit/>
          </a:bodyPr>
          <a:lstStyle/>
          <a:p>
            <a:endParaRPr lang="sv-SE" sz="3200" dirty="0" smtClean="0">
              <a:solidFill>
                <a:schemeClr val="tx2">
                  <a:lumMod val="60000"/>
                  <a:lumOff val="40000"/>
                </a:schemeClr>
              </a:solidFill>
            </a:endParaRPr>
          </a:p>
          <a:p>
            <a:pPr algn="ctr"/>
            <a:r>
              <a:rPr lang="sv-SE" sz="3200" dirty="0" smtClean="0">
                <a:solidFill>
                  <a:schemeClr val="tx2">
                    <a:lumMod val="60000"/>
                    <a:lumOff val="40000"/>
                  </a:schemeClr>
                </a:solidFill>
              </a:rPr>
              <a:t>VAD ÄR EN ”BRA” FÖRSÄKRING? </a:t>
            </a:r>
          </a:p>
          <a:p>
            <a:pPr marL="457200" indent="-457200">
              <a:buFont typeface="Arial" panose="020B0604020202020204" pitchFamily="34" charset="0"/>
              <a:buChar char="•"/>
            </a:pPr>
            <a:r>
              <a:rPr lang="sv-SE" sz="3200" dirty="0" smtClean="0">
                <a:solidFill>
                  <a:schemeClr val="tx2">
                    <a:lumMod val="60000"/>
                    <a:lumOff val="40000"/>
                  </a:schemeClr>
                </a:solidFill>
              </a:rPr>
              <a:t>Om allt </a:t>
            </a:r>
            <a:r>
              <a:rPr lang="sv-SE" sz="3200" dirty="0">
                <a:solidFill>
                  <a:schemeClr val="tx2">
                    <a:lumMod val="60000"/>
                    <a:lumOff val="40000"/>
                  </a:schemeClr>
                </a:solidFill>
              </a:rPr>
              <a:t>annat exakt lika den med lägst premie</a:t>
            </a:r>
            <a:r>
              <a:rPr lang="sv-SE" sz="3200" dirty="0" smtClean="0">
                <a:solidFill>
                  <a:schemeClr val="tx2">
                    <a:lumMod val="60000"/>
                    <a:lumOff val="40000"/>
                  </a:schemeClr>
                </a:solidFill>
              </a:rPr>
              <a:t>? Har </a:t>
            </a:r>
            <a:r>
              <a:rPr lang="sv-SE" sz="3200" dirty="0">
                <a:solidFill>
                  <a:schemeClr val="tx2">
                    <a:lumMod val="60000"/>
                    <a:lumOff val="40000"/>
                  </a:schemeClr>
                </a:solidFill>
              </a:rPr>
              <a:t>jag jämfört exakt?</a:t>
            </a:r>
          </a:p>
          <a:p>
            <a:pPr marL="457200" indent="-457200">
              <a:buFont typeface="Arial" panose="020B0604020202020204" pitchFamily="34" charset="0"/>
              <a:buChar char="•"/>
            </a:pPr>
            <a:r>
              <a:rPr lang="sv-SE" sz="3200" dirty="0" smtClean="0">
                <a:solidFill>
                  <a:schemeClr val="tx2">
                    <a:lumMod val="60000"/>
                    <a:lumOff val="40000"/>
                  </a:schemeClr>
                </a:solidFill>
              </a:rPr>
              <a:t>Den </a:t>
            </a:r>
            <a:r>
              <a:rPr lang="sv-SE" sz="3200" dirty="0">
                <a:solidFill>
                  <a:schemeClr val="tx2">
                    <a:lumMod val="60000"/>
                    <a:lumOff val="40000"/>
                  </a:schemeClr>
                </a:solidFill>
              </a:rPr>
              <a:t>som ersätter mig exakt för det som </a:t>
            </a:r>
            <a:r>
              <a:rPr lang="sv-SE" sz="3200" dirty="0" smtClean="0">
                <a:solidFill>
                  <a:schemeClr val="tx2">
                    <a:lumMod val="60000"/>
                    <a:lumOff val="40000"/>
                  </a:schemeClr>
                </a:solidFill>
              </a:rPr>
              <a:t>skulle kunna hända? Har </a:t>
            </a:r>
            <a:r>
              <a:rPr lang="sv-SE" sz="3200" dirty="0">
                <a:solidFill>
                  <a:schemeClr val="tx2">
                    <a:lumMod val="60000"/>
                    <a:lumOff val="40000"/>
                  </a:schemeClr>
                </a:solidFill>
              </a:rPr>
              <a:t>jag gjort en exakt riskanalys?</a:t>
            </a:r>
          </a:p>
          <a:p>
            <a:pPr marL="457200" indent="-457200">
              <a:buFont typeface="Arial" panose="020B0604020202020204" pitchFamily="34" charset="0"/>
              <a:buChar char="•"/>
            </a:pPr>
            <a:r>
              <a:rPr lang="sv-SE" sz="3200" dirty="0" smtClean="0">
                <a:solidFill>
                  <a:schemeClr val="tx2">
                    <a:lumMod val="60000"/>
                    <a:lumOff val="40000"/>
                  </a:schemeClr>
                </a:solidFill>
              </a:rPr>
              <a:t>Vilka </a:t>
            </a:r>
            <a:r>
              <a:rPr lang="sv-SE" sz="3200" dirty="0">
                <a:solidFill>
                  <a:schemeClr val="tx2">
                    <a:lumMod val="60000"/>
                    <a:lumOff val="40000"/>
                  </a:schemeClr>
                </a:solidFill>
              </a:rPr>
              <a:t>skador är det mest troligt att jag ”råkar ut för” eller </a:t>
            </a:r>
            <a:r>
              <a:rPr lang="sv-SE" sz="3200" dirty="0" smtClean="0">
                <a:solidFill>
                  <a:schemeClr val="tx2">
                    <a:lumMod val="60000"/>
                    <a:lumOff val="40000"/>
                  </a:schemeClr>
                </a:solidFill>
              </a:rPr>
              <a:t>som jag </a:t>
            </a:r>
            <a:r>
              <a:rPr lang="sv-SE" sz="3200" dirty="0" smtClean="0">
                <a:solidFill>
                  <a:schemeClr val="tx2">
                    <a:lumMod val="60000"/>
                    <a:lumOff val="40000"/>
                  </a:schemeClr>
                </a:solidFill>
              </a:rPr>
              <a:t>orsakar? </a:t>
            </a:r>
            <a:r>
              <a:rPr lang="sv-SE" sz="3200" dirty="0" smtClean="0">
                <a:solidFill>
                  <a:schemeClr val="tx2">
                    <a:lumMod val="60000"/>
                    <a:lumOff val="40000"/>
                  </a:schemeClr>
                </a:solidFill>
              </a:rPr>
              <a:t>Riskexponering och historik?</a:t>
            </a:r>
            <a:endParaRPr lang="sv-SE" sz="2800" dirty="0"/>
          </a:p>
        </p:txBody>
      </p:sp>
      <p:sp>
        <p:nvSpPr>
          <p:cNvPr id="5" name="Platshållare för datum 4"/>
          <p:cNvSpPr>
            <a:spLocks noGrp="1"/>
          </p:cNvSpPr>
          <p:nvPr>
            <p:ph type="dt" sz="half" idx="10"/>
          </p:nvPr>
        </p:nvSpPr>
        <p:spPr/>
        <p:txBody>
          <a:bodyPr/>
          <a:lstStyle/>
          <a:p>
            <a:r>
              <a:rPr lang="sv-SE" smtClean="0"/>
              <a:t>2022-04-13</a:t>
            </a:r>
            <a:endParaRPr lang="sv-SE"/>
          </a:p>
        </p:txBody>
      </p:sp>
      <p:sp>
        <p:nvSpPr>
          <p:cNvPr id="6" name="Platshållare för bildnummer 5"/>
          <p:cNvSpPr>
            <a:spLocks noGrp="1"/>
          </p:cNvSpPr>
          <p:nvPr>
            <p:ph type="sldNum" sz="quarter" idx="12"/>
          </p:nvPr>
        </p:nvSpPr>
        <p:spPr/>
        <p:txBody>
          <a:bodyPr/>
          <a:lstStyle/>
          <a:p>
            <a:fld id="{6160E26B-AF21-4D4A-B9BC-4DB7AB9C6B15}" type="slidenum">
              <a:rPr lang="sv-SE" smtClean="0"/>
              <a:t>1</a:t>
            </a:fld>
            <a:endParaRPr lang="sv-SE"/>
          </a:p>
        </p:txBody>
      </p:sp>
      <p:sp>
        <p:nvSpPr>
          <p:cNvPr id="7" name="Platshållare för sidfot 6"/>
          <p:cNvSpPr>
            <a:spLocks noGrp="1"/>
          </p:cNvSpPr>
          <p:nvPr>
            <p:ph type="ftr" sz="quarter" idx="11"/>
          </p:nvPr>
        </p:nvSpPr>
        <p:spPr/>
        <p:txBody>
          <a:bodyPr/>
          <a:lstStyle/>
          <a:p>
            <a:endParaRPr lang="sv-SE"/>
          </a:p>
        </p:txBody>
      </p:sp>
      <p:sp>
        <p:nvSpPr>
          <p:cNvPr id="8" name="textruta 7"/>
          <p:cNvSpPr txBox="1"/>
          <p:nvPr/>
        </p:nvSpPr>
        <p:spPr>
          <a:xfrm>
            <a:off x="3203848" y="107340"/>
            <a:ext cx="2232248" cy="369332"/>
          </a:xfrm>
          <a:prstGeom prst="rect">
            <a:avLst/>
          </a:prstGeom>
          <a:noFill/>
        </p:spPr>
        <p:txBody>
          <a:bodyPr wrap="square" rtlCol="0">
            <a:spAutoFit/>
          </a:bodyPr>
          <a:lstStyle/>
          <a:p>
            <a:pPr algn="ctr"/>
            <a:r>
              <a:rPr lang="sv-SE" b="1" dirty="0" smtClean="0">
                <a:solidFill>
                  <a:schemeClr val="tx2">
                    <a:lumMod val="60000"/>
                    <a:lumOff val="40000"/>
                  </a:schemeClr>
                </a:solidFill>
              </a:rPr>
              <a:t>Om försäkring</a:t>
            </a:r>
            <a:endParaRPr lang="sv-SE" b="1" dirty="0">
              <a:solidFill>
                <a:schemeClr val="tx2">
                  <a:lumMod val="60000"/>
                  <a:lumOff val="40000"/>
                </a:schemeClr>
              </a:solidFill>
            </a:endParaRPr>
          </a:p>
        </p:txBody>
      </p:sp>
      <p:pic>
        <p:nvPicPr>
          <p:cNvPr id="9" name="Picture 2" descr="Hea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5860075"/>
            <a:ext cx="5904656" cy="973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8473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smtClean="0"/>
              <a:t>2022-04-13</a:t>
            </a:r>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a:xfrm>
            <a:off x="6588224" y="6346934"/>
            <a:ext cx="2133600" cy="365125"/>
          </a:xfrm>
        </p:spPr>
        <p:txBody>
          <a:bodyPr/>
          <a:lstStyle/>
          <a:p>
            <a:fld id="{6160E26B-AF21-4D4A-B9BC-4DB7AB9C6B15}" type="slidenum">
              <a:rPr lang="sv-SE" smtClean="0"/>
              <a:t>10</a:t>
            </a:fld>
            <a:endParaRPr lang="sv-SE"/>
          </a:p>
        </p:txBody>
      </p:sp>
      <p:pic>
        <p:nvPicPr>
          <p:cNvPr id="5" name="Picture 2" descr="Hea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5860075"/>
            <a:ext cx="5904656" cy="973719"/>
          </a:xfrm>
          <a:prstGeom prst="rect">
            <a:avLst/>
          </a:prstGeom>
          <a:noFill/>
          <a:extLst>
            <a:ext uri="{909E8E84-426E-40DD-AFC4-6F175D3DCCD1}">
              <a14:hiddenFill xmlns:a14="http://schemas.microsoft.com/office/drawing/2010/main">
                <a:solidFill>
                  <a:srgbClr val="FFFFFF"/>
                </a:solidFill>
              </a14:hiddenFill>
            </a:ext>
          </a:extLst>
        </p:spPr>
      </p:pic>
      <p:sp>
        <p:nvSpPr>
          <p:cNvPr id="6" name="Rektangel 5"/>
          <p:cNvSpPr/>
          <p:nvPr/>
        </p:nvSpPr>
        <p:spPr>
          <a:xfrm>
            <a:off x="7812360" y="254253"/>
            <a:ext cx="962123" cy="461665"/>
          </a:xfrm>
          <a:prstGeom prst="rect">
            <a:avLst/>
          </a:prstGeom>
        </p:spPr>
        <p:txBody>
          <a:bodyPr wrap="none">
            <a:spAutoFit/>
          </a:bodyPr>
          <a:lstStyle/>
          <a:p>
            <a:pPr algn="ctr"/>
            <a:r>
              <a:rPr lang="sv-SE" sz="2400" b="1" dirty="0" smtClean="0">
                <a:solidFill>
                  <a:schemeClr val="tx2">
                    <a:lumMod val="60000"/>
                    <a:lumOff val="40000"/>
                  </a:schemeClr>
                </a:solidFill>
              </a:rPr>
              <a:t>MHRF</a:t>
            </a:r>
            <a:endParaRPr lang="sv-SE" b="1" dirty="0">
              <a:solidFill>
                <a:schemeClr val="tx2">
                  <a:lumMod val="60000"/>
                  <a:lumOff val="40000"/>
                </a:schemeClr>
              </a:solidFill>
            </a:endParaRPr>
          </a:p>
        </p:txBody>
      </p:sp>
      <p:sp>
        <p:nvSpPr>
          <p:cNvPr id="7" name="Rektangel 6"/>
          <p:cNvSpPr/>
          <p:nvPr/>
        </p:nvSpPr>
        <p:spPr>
          <a:xfrm>
            <a:off x="539552" y="715918"/>
            <a:ext cx="7920880" cy="5016758"/>
          </a:xfrm>
          <a:prstGeom prst="rect">
            <a:avLst/>
          </a:prstGeom>
        </p:spPr>
        <p:txBody>
          <a:bodyPr wrap="square">
            <a:spAutoFit/>
          </a:bodyPr>
          <a:lstStyle/>
          <a:p>
            <a:r>
              <a:rPr lang="sv-SE" sz="3200" i="1" dirty="0" smtClean="0">
                <a:solidFill>
                  <a:schemeClr val="accent5">
                    <a:lumMod val="75000"/>
                  </a:schemeClr>
                </a:solidFill>
              </a:rPr>
              <a:t>Aktsamhetskrav egendom</a:t>
            </a:r>
            <a:endParaRPr lang="sv-SE" sz="3200" b="1" i="1" dirty="0">
              <a:solidFill>
                <a:schemeClr val="accent5">
                  <a:lumMod val="75000"/>
                </a:schemeClr>
              </a:solidFill>
            </a:endParaRPr>
          </a:p>
          <a:p>
            <a:r>
              <a:rPr lang="sv-SE" sz="2400" dirty="0"/>
              <a:t>Fordonet ska, då det nattetid parkeras på hemorten, förvaras i låst utrymme för maximalt 30 fordon som är säkert ur brand- och stöldsynpunkt.  </a:t>
            </a:r>
            <a:r>
              <a:rPr lang="sv-SE" sz="2400" dirty="0" smtClean="0"/>
              <a:t>Carport </a:t>
            </a:r>
            <a:r>
              <a:rPr lang="sv-SE" sz="2400" dirty="0"/>
              <a:t>är inte godkänd som förvaringsplats</a:t>
            </a:r>
            <a:r>
              <a:rPr lang="sv-SE" sz="2400" dirty="0" smtClean="0"/>
              <a:t>.</a:t>
            </a:r>
            <a:br>
              <a:rPr lang="sv-SE" sz="2400" dirty="0" smtClean="0"/>
            </a:br>
            <a:r>
              <a:rPr lang="sv-SE" sz="2400" dirty="0" smtClean="0"/>
              <a:t>Utanför </a:t>
            </a:r>
            <a:r>
              <a:rPr lang="sv-SE" sz="2400" dirty="0"/>
              <a:t>hemorten ska fordonet lämnas eller garageras på så betryggande sätt som omständigheterna medger</a:t>
            </a:r>
            <a:r>
              <a:rPr lang="sv-SE" sz="2400" dirty="0" smtClean="0"/>
              <a:t>.</a:t>
            </a:r>
            <a:br>
              <a:rPr lang="sv-SE" sz="2400" dirty="0" smtClean="0"/>
            </a:br>
            <a:r>
              <a:rPr lang="sv-SE" sz="2400" dirty="0" smtClean="0"/>
              <a:t>När </a:t>
            </a:r>
            <a:r>
              <a:rPr lang="sv-SE" sz="2400" dirty="0"/>
              <a:t>du lämnar fordonet ska egendom som förvaras i det och inte är fast monterad vara inlåst i fordonet. Fordonsdel eller utrustning som inte är fast monterad ska förvaras i låst garage eller annan låst lokal som ingen obehörig har tillgång till</a:t>
            </a:r>
            <a:r>
              <a:rPr lang="sv-SE" sz="2400" dirty="0" smtClean="0"/>
              <a:t>.</a:t>
            </a:r>
            <a:br>
              <a:rPr lang="sv-SE" sz="2400" dirty="0" smtClean="0"/>
            </a:br>
            <a:r>
              <a:rPr lang="sv-SE" sz="2400" dirty="0" smtClean="0"/>
              <a:t>Om </a:t>
            </a:r>
            <a:r>
              <a:rPr lang="sv-SE" sz="2400" dirty="0"/>
              <a:t>du bryter mot aktsamhetskravet gör vi normalt avdrag med 25 procent på ersättningen.</a:t>
            </a:r>
          </a:p>
        </p:txBody>
      </p:sp>
    </p:spTree>
    <p:extLst>
      <p:ext uri="{BB962C8B-B14F-4D97-AF65-F5344CB8AC3E}">
        <p14:creationId xmlns:p14="http://schemas.microsoft.com/office/powerpoint/2010/main" val="1360681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smtClean="0"/>
              <a:t>2022-04-13</a:t>
            </a:r>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160E26B-AF21-4D4A-B9BC-4DB7AB9C6B15}" type="slidenum">
              <a:rPr lang="sv-SE" smtClean="0"/>
              <a:t>11</a:t>
            </a:fld>
            <a:endParaRPr lang="sv-SE"/>
          </a:p>
        </p:txBody>
      </p:sp>
      <p:pic>
        <p:nvPicPr>
          <p:cNvPr id="5" name="Picture 2" descr="Hea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5860075"/>
            <a:ext cx="5904656" cy="973719"/>
          </a:xfrm>
          <a:prstGeom prst="rect">
            <a:avLst/>
          </a:prstGeom>
          <a:noFill/>
          <a:extLst>
            <a:ext uri="{909E8E84-426E-40DD-AFC4-6F175D3DCCD1}">
              <a14:hiddenFill xmlns:a14="http://schemas.microsoft.com/office/drawing/2010/main">
                <a:solidFill>
                  <a:srgbClr val="FFFFFF"/>
                </a:solidFill>
              </a14:hiddenFill>
            </a:ext>
          </a:extLst>
        </p:spPr>
      </p:pic>
      <p:sp>
        <p:nvSpPr>
          <p:cNvPr id="6" name="Rektangel 5"/>
          <p:cNvSpPr/>
          <p:nvPr/>
        </p:nvSpPr>
        <p:spPr>
          <a:xfrm>
            <a:off x="7846571" y="260648"/>
            <a:ext cx="962123" cy="461665"/>
          </a:xfrm>
          <a:prstGeom prst="rect">
            <a:avLst/>
          </a:prstGeom>
        </p:spPr>
        <p:txBody>
          <a:bodyPr wrap="none">
            <a:spAutoFit/>
          </a:bodyPr>
          <a:lstStyle/>
          <a:p>
            <a:pPr algn="ctr"/>
            <a:r>
              <a:rPr lang="sv-SE" sz="2400" b="1" dirty="0" smtClean="0">
                <a:solidFill>
                  <a:schemeClr val="tx2">
                    <a:lumMod val="60000"/>
                    <a:lumOff val="40000"/>
                  </a:schemeClr>
                </a:solidFill>
              </a:rPr>
              <a:t>MHRF</a:t>
            </a:r>
            <a:endParaRPr lang="sv-SE" b="1" dirty="0">
              <a:solidFill>
                <a:schemeClr val="tx2">
                  <a:lumMod val="60000"/>
                  <a:lumOff val="40000"/>
                </a:schemeClr>
              </a:solidFill>
            </a:endParaRPr>
          </a:p>
        </p:txBody>
      </p:sp>
      <p:sp>
        <p:nvSpPr>
          <p:cNvPr id="7" name="Rektangel 6"/>
          <p:cNvSpPr/>
          <p:nvPr/>
        </p:nvSpPr>
        <p:spPr>
          <a:xfrm>
            <a:off x="503103" y="836712"/>
            <a:ext cx="8280920" cy="4278094"/>
          </a:xfrm>
          <a:prstGeom prst="rect">
            <a:avLst/>
          </a:prstGeom>
        </p:spPr>
        <p:txBody>
          <a:bodyPr wrap="square">
            <a:spAutoFit/>
          </a:bodyPr>
          <a:lstStyle/>
          <a:p>
            <a:r>
              <a:rPr lang="sv-SE" sz="3200" i="1" dirty="0" smtClean="0">
                <a:solidFill>
                  <a:schemeClr val="accent5">
                    <a:lumMod val="75000"/>
                  </a:schemeClr>
                </a:solidFill>
              </a:rPr>
              <a:t>Lås och låsning</a:t>
            </a:r>
            <a:endParaRPr lang="sv-SE" sz="3200" b="1" i="1" dirty="0">
              <a:solidFill>
                <a:schemeClr val="accent5">
                  <a:lumMod val="75000"/>
                </a:schemeClr>
              </a:solidFill>
            </a:endParaRPr>
          </a:p>
          <a:p>
            <a:r>
              <a:rPr lang="sv-SE" sz="2400" dirty="0"/>
              <a:t>Motorcykel ska låsas med två skilda lås som är godkända av Svenska Stöldskyddsföreningen (för moped och skoter räcker det med ett lås). Om bygel- eller kättinglås används ska låsbygeln eller kättingen omsluta två motstående ramdelar, till exempel båda gaffelbenen</a:t>
            </a:r>
            <a:r>
              <a:rPr lang="sv-SE" sz="2400" dirty="0" smtClean="0"/>
              <a:t>.</a:t>
            </a:r>
          </a:p>
          <a:p>
            <a:endParaRPr lang="sv-SE" sz="2400" dirty="0"/>
          </a:p>
          <a:p>
            <a:r>
              <a:rPr lang="sv-SE" sz="2400" dirty="0"/>
              <a:t>Kravet på låsning gäller inte när fordonet förvaras i låst garage eller annan låst lokal som du ensam har tillgång till</a:t>
            </a:r>
            <a:r>
              <a:rPr lang="sv-SE" sz="2400" dirty="0" smtClean="0"/>
              <a:t>.</a:t>
            </a:r>
          </a:p>
          <a:p>
            <a:endParaRPr lang="sv-SE" sz="2400" dirty="0"/>
          </a:p>
          <a:p>
            <a:r>
              <a:rPr lang="sv-SE" sz="2400" dirty="0" smtClean="0"/>
              <a:t>Gäller överallt.</a:t>
            </a:r>
            <a:endParaRPr lang="sv-SE" sz="2400" dirty="0"/>
          </a:p>
        </p:txBody>
      </p:sp>
    </p:spTree>
    <p:extLst>
      <p:ext uri="{BB962C8B-B14F-4D97-AF65-F5344CB8AC3E}">
        <p14:creationId xmlns:p14="http://schemas.microsoft.com/office/powerpoint/2010/main" val="647482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smtClean="0"/>
              <a:t>2022-04-13</a:t>
            </a:r>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160E26B-AF21-4D4A-B9BC-4DB7AB9C6B15}" type="slidenum">
              <a:rPr lang="sv-SE" smtClean="0"/>
              <a:t>12</a:t>
            </a:fld>
            <a:endParaRPr lang="sv-SE"/>
          </a:p>
        </p:txBody>
      </p:sp>
      <p:pic>
        <p:nvPicPr>
          <p:cNvPr id="5" name="Picture 2" descr="Hea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5860075"/>
            <a:ext cx="5904656" cy="973719"/>
          </a:xfrm>
          <a:prstGeom prst="rect">
            <a:avLst/>
          </a:prstGeom>
          <a:noFill/>
          <a:extLst>
            <a:ext uri="{909E8E84-426E-40DD-AFC4-6F175D3DCCD1}">
              <a14:hiddenFill xmlns:a14="http://schemas.microsoft.com/office/drawing/2010/main">
                <a:solidFill>
                  <a:srgbClr val="FFFFFF"/>
                </a:solidFill>
              </a14:hiddenFill>
            </a:ext>
          </a:extLst>
        </p:spPr>
      </p:pic>
      <p:sp>
        <p:nvSpPr>
          <p:cNvPr id="6" name="Rektangel 5"/>
          <p:cNvSpPr/>
          <p:nvPr/>
        </p:nvSpPr>
        <p:spPr>
          <a:xfrm>
            <a:off x="7956376" y="194176"/>
            <a:ext cx="962123" cy="461665"/>
          </a:xfrm>
          <a:prstGeom prst="rect">
            <a:avLst/>
          </a:prstGeom>
        </p:spPr>
        <p:txBody>
          <a:bodyPr wrap="none">
            <a:spAutoFit/>
          </a:bodyPr>
          <a:lstStyle/>
          <a:p>
            <a:pPr algn="ctr"/>
            <a:r>
              <a:rPr lang="sv-SE" sz="2400" b="1" dirty="0" smtClean="0">
                <a:solidFill>
                  <a:schemeClr val="tx2">
                    <a:lumMod val="60000"/>
                    <a:lumOff val="40000"/>
                  </a:schemeClr>
                </a:solidFill>
              </a:rPr>
              <a:t>MHRF</a:t>
            </a:r>
            <a:endParaRPr lang="sv-SE" b="1" dirty="0">
              <a:solidFill>
                <a:schemeClr val="tx2">
                  <a:lumMod val="60000"/>
                  <a:lumOff val="40000"/>
                </a:schemeClr>
              </a:solidFill>
            </a:endParaRPr>
          </a:p>
        </p:txBody>
      </p:sp>
      <p:sp>
        <p:nvSpPr>
          <p:cNvPr id="7" name="Rektangel 6"/>
          <p:cNvSpPr/>
          <p:nvPr/>
        </p:nvSpPr>
        <p:spPr>
          <a:xfrm>
            <a:off x="395536" y="588788"/>
            <a:ext cx="8280920" cy="5047536"/>
          </a:xfrm>
          <a:prstGeom prst="rect">
            <a:avLst/>
          </a:prstGeom>
        </p:spPr>
        <p:txBody>
          <a:bodyPr wrap="square">
            <a:spAutoFit/>
          </a:bodyPr>
          <a:lstStyle/>
          <a:p>
            <a:r>
              <a:rPr lang="sv-SE" sz="3200" i="1" dirty="0">
                <a:solidFill>
                  <a:schemeClr val="accent5">
                    <a:lumMod val="75000"/>
                  </a:schemeClr>
                </a:solidFill>
              </a:rPr>
              <a:t>Moped</a:t>
            </a:r>
            <a:endParaRPr lang="sv-SE" sz="3200" b="1" i="1" dirty="0">
              <a:solidFill>
                <a:schemeClr val="accent5">
                  <a:lumMod val="75000"/>
                </a:schemeClr>
              </a:solidFill>
            </a:endParaRPr>
          </a:p>
          <a:p>
            <a:r>
              <a:rPr lang="sv-SE" sz="2400" dirty="0"/>
              <a:t>Med moped avses otrimmad moped av Klass II med typintyg, utfärdat före den 17 juni 2003. MHRF kan för Folksams räkning lämnadispens från detta krav</a:t>
            </a:r>
            <a:r>
              <a:rPr lang="sv-SE" sz="2400" dirty="0" smtClean="0"/>
              <a:t>.</a:t>
            </a:r>
          </a:p>
          <a:p>
            <a:endParaRPr lang="sv-SE" dirty="0"/>
          </a:p>
          <a:p>
            <a:r>
              <a:rPr lang="sv-SE" sz="3200" i="1" dirty="0">
                <a:solidFill>
                  <a:schemeClr val="accent5">
                    <a:lumMod val="75000"/>
                  </a:schemeClr>
                </a:solidFill>
              </a:rPr>
              <a:t>Aktsamhetskrav</a:t>
            </a:r>
            <a:endParaRPr lang="sv-SE" sz="3200" b="1" i="1" dirty="0">
              <a:solidFill>
                <a:schemeClr val="accent5">
                  <a:lumMod val="75000"/>
                </a:schemeClr>
              </a:solidFill>
            </a:endParaRPr>
          </a:p>
          <a:p>
            <a:r>
              <a:rPr lang="sv-SE" sz="2400" dirty="0"/>
              <a:t>Ägare och förare av moped ska ha uppnått godkänd ålder. Du ska se till att mopeden inte körs av förare som</a:t>
            </a:r>
          </a:p>
          <a:p>
            <a:r>
              <a:rPr lang="sv-SE" sz="2400" dirty="0"/>
              <a:t>• inte uppnått godkänd ålder för att köra moped eller</a:t>
            </a:r>
          </a:p>
          <a:p>
            <a:r>
              <a:rPr lang="sv-SE" sz="2400" dirty="0"/>
              <a:t>• saknar giltigt körkort/förarbevis när det krävs enligt lag.</a:t>
            </a:r>
          </a:p>
          <a:p>
            <a:r>
              <a:rPr lang="sv-SE" sz="2400" dirty="0"/>
              <a:t>Bryter du motaktsamhetskravet i punkt kan vi göra avdrag på ersättningen. Avdraget blir normalt 25 procent, men kan i allvarliga fall bli större</a:t>
            </a:r>
            <a:r>
              <a:rPr lang="sv-SE" sz="2400" b="1" dirty="0"/>
              <a:t>.</a:t>
            </a:r>
            <a:endParaRPr lang="sv-SE" sz="2400" dirty="0"/>
          </a:p>
        </p:txBody>
      </p:sp>
    </p:spTree>
    <p:extLst>
      <p:ext uri="{BB962C8B-B14F-4D97-AF65-F5344CB8AC3E}">
        <p14:creationId xmlns:p14="http://schemas.microsoft.com/office/powerpoint/2010/main" val="2514515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smtClean="0"/>
              <a:t>2022-04-13</a:t>
            </a:r>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160E26B-AF21-4D4A-B9BC-4DB7AB9C6B15}" type="slidenum">
              <a:rPr lang="sv-SE" smtClean="0"/>
              <a:t>13</a:t>
            </a:fld>
            <a:endParaRPr lang="sv-SE"/>
          </a:p>
        </p:txBody>
      </p:sp>
      <p:pic>
        <p:nvPicPr>
          <p:cNvPr id="5" name="Picture 2" descr="Hea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5860075"/>
            <a:ext cx="5904656" cy="973719"/>
          </a:xfrm>
          <a:prstGeom prst="rect">
            <a:avLst/>
          </a:prstGeom>
          <a:noFill/>
          <a:extLst>
            <a:ext uri="{909E8E84-426E-40DD-AFC4-6F175D3DCCD1}">
              <a14:hiddenFill xmlns:a14="http://schemas.microsoft.com/office/drawing/2010/main">
                <a:solidFill>
                  <a:srgbClr val="FFFFFF"/>
                </a:solidFill>
              </a14:hiddenFill>
            </a:ext>
          </a:extLst>
        </p:spPr>
      </p:pic>
      <p:sp>
        <p:nvSpPr>
          <p:cNvPr id="6" name="Rektangel 5"/>
          <p:cNvSpPr/>
          <p:nvPr/>
        </p:nvSpPr>
        <p:spPr>
          <a:xfrm>
            <a:off x="3638428" y="260648"/>
            <a:ext cx="1534267" cy="400110"/>
          </a:xfrm>
          <a:prstGeom prst="rect">
            <a:avLst/>
          </a:prstGeom>
        </p:spPr>
        <p:txBody>
          <a:bodyPr wrap="none">
            <a:spAutoFit/>
          </a:bodyPr>
          <a:lstStyle/>
          <a:p>
            <a:pPr algn="ctr"/>
            <a:r>
              <a:rPr lang="sv-SE" sz="2000" b="1" dirty="0" smtClean="0">
                <a:solidFill>
                  <a:schemeClr val="tx2">
                    <a:lumMod val="60000"/>
                    <a:lumOff val="40000"/>
                  </a:schemeClr>
                </a:solidFill>
              </a:rPr>
              <a:t>MHRF Nyhet</a:t>
            </a:r>
            <a:endParaRPr lang="sv-SE" sz="2000" b="1" dirty="0">
              <a:solidFill>
                <a:schemeClr val="tx2">
                  <a:lumMod val="60000"/>
                  <a:lumOff val="40000"/>
                </a:schemeClr>
              </a:solidFill>
            </a:endParaRPr>
          </a:p>
        </p:txBody>
      </p:sp>
      <p:sp>
        <p:nvSpPr>
          <p:cNvPr id="7" name="Rektangel 6"/>
          <p:cNvSpPr/>
          <p:nvPr/>
        </p:nvSpPr>
        <p:spPr>
          <a:xfrm>
            <a:off x="971600" y="702314"/>
            <a:ext cx="6984776" cy="5078313"/>
          </a:xfrm>
          <a:prstGeom prst="rect">
            <a:avLst/>
          </a:prstGeom>
        </p:spPr>
        <p:txBody>
          <a:bodyPr wrap="square">
            <a:spAutoFit/>
          </a:bodyPr>
          <a:lstStyle/>
          <a:p>
            <a:r>
              <a:rPr lang="sv-SE" b="1" dirty="0" smtClean="0"/>
              <a:t>Helförsäkring </a:t>
            </a:r>
            <a:r>
              <a:rPr lang="sv-SE" b="1" dirty="0"/>
              <a:t>MC och mopeder </a:t>
            </a:r>
            <a:r>
              <a:rPr lang="sv-SE" b="1" dirty="0" smtClean="0"/>
              <a:t>            			</a:t>
            </a:r>
            <a:r>
              <a:rPr lang="sv-SE" b="1" dirty="0"/>
              <a:t>	</a:t>
            </a:r>
            <a:r>
              <a:rPr lang="sv-SE" b="1" dirty="0" smtClean="0"/>
              <a:t>                 				Helårs-                      Rullande </a:t>
            </a:r>
            <a:r>
              <a:rPr lang="sv-SE" b="1" dirty="0"/>
              <a:t>	</a:t>
            </a:r>
          </a:p>
          <a:p>
            <a:r>
              <a:rPr lang="sv-SE" b="1" dirty="0"/>
              <a:t>				premie</a:t>
            </a:r>
            <a:r>
              <a:rPr lang="sv-SE" b="1" dirty="0" smtClean="0"/>
              <a:t>		renovering 	          					/</a:t>
            </a:r>
            <a:r>
              <a:rPr lang="sv-SE" b="1" dirty="0"/>
              <a:t>avvikande </a:t>
            </a:r>
            <a:r>
              <a:rPr lang="sv-SE" b="1" dirty="0" smtClean="0"/>
              <a:t>						utförande</a:t>
            </a:r>
            <a:endParaRPr lang="sv-SE" dirty="0"/>
          </a:p>
          <a:p>
            <a:r>
              <a:rPr lang="sv-SE" b="1" dirty="0" smtClean="0"/>
              <a:t>			                  </a:t>
            </a:r>
            <a:r>
              <a:rPr lang="sv-SE" dirty="0" smtClean="0"/>
              <a:t>Värde upp  	Värde upp</a:t>
            </a:r>
            <a:r>
              <a:rPr lang="sv-SE" dirty="0"/>
              <a:t>	</a:t>
            </a:r>
            <a:r>
              <a:rPr lang="sv-SE" dirty="0" smtClean="0"/>
              <a:t>		</a:t>
            </a:r>
            <a:r>
              <a:rPr lang="sv-SE" dirty="0"/>
              <a:t>	</a:t>
            </a:r>
            <a:r>
              <a:rPr lang="sv-SE" dirty="0" smtClean="0"/>
              <a:t>till </a:t>
            </a:r>
            <a:r>
              <a:rPr lang="sv-SE" dirty="0"/>
              <a:t>2 </a:t>
            </a:r>
            <a:r>
              <a:rPr lang="sv-SE" dirty="0" smtClean="0"/>
              <a:t>PBB     	till 2 PBB</a:t>
            </a:r>
          </a:p>
          <a:p>
            <a:endParaRPr lang="sv-SE" dirty="0"/>
          </a:p>
          <a:p>
            <a:r>
              <a:rPr lang="sv-SE" dirty="0"/>
              <a:t>Motorcykel t.o.m. 1979	</a:t>
            </a:r>
            <a:r>
              <a:rPr lang="sv-SE" dirty="0" smtClean="0"/>
              <a:t> 	</a:t>
            </a:r>
            <a:r>
              <a:rPr lang="sv-SE" b="1" dirty="0" smtClean="0"/>
              <a:t>400 </a:t>
            </a:r>
            <a:r>
              <a:rPr lang="sv-SE" b="1" dirty="0"/>
              <a:t>kr</a:t>
            </a:r>
            <a:r>
              <a:rPr lang="sv-SE" dirty="0"/>
              <a:t>	</a:t>
            </a:r>
            <a:r>
              <a:rPr lang="sv-SE" dirty="0" smtClean="0"/>
              <a:t>	</a:t>
            </a:r>
            <a:r>
              <a:rPr lang="sv-SE" b="1" dirty="0" smtClean="0"/>
              <a:t>690 </a:t>
            </a:r>
            <a:r>
              <a:rPr lang="sv-SE" b="1" dirty="0"/>
              <a:t>kr</a:t>
            </a:r>
            <a:endParaRPr lang="sv-SE" dirty="0"/>
          </a:p>
          <a:p>
            <a:r>
              <a:rPr lang="sv-SE" dirty="0"/>
              <a:t>Motorcykel 1980–1992	</a:t>
            </a:r>
            <a:r>
              <a:rPr lang="sv-SE" dirty="0" smtClean="0"/>
              <a:t>	</a:t>
            </a:r>
            <a:r>
              <a:rPr lang="sv-SE" b="1" dirty="0" smtClean="0"/>
              <a:t>650 </a:t>
            </a:r>
            <a:r>
              <a:rPr lang="sv-SE" b="1" dirty="0"/>
              <a:t>kr</a:t>
            </a:r>
            <a:r>
              <a:rPr lang="sv-SE" dirty="0"/>
              <a:t>	</a:t>
            </a:r>
            <a:r>
              <a:rPr lang="sv-SE" dirty="0" smtClean="0"/>
              <a:t>	</a:t>
            </a:r>
            <a:r>
              <a:rPr lang="sv-SE" b="1" dirty="0" smtClean="0"/>
              <a:t>1400 </a:t>
            </a:r>
            <a:r>
              <a:rPr lang="sv-SE" b="1" dirty="0"/>
              <a:t>kr</a:t>
            </a:r>
            <a:endParaRPr lang="sv-SE" dirty="0"/>
          </a:p>
          <a:p>
            <a:r>
              <a:rPr lang="sv-SE" dirty="0"/>
              <a:t>Motorcykel </a:t>
            </a:r>
            <a:r>
              <a:rPr lang="sv-SE" dirty="0" smtClean="0"/>
              <a:t>1993–2002</a:t>
            </a:r>
          </a:p>
          <a:p>
            <a:r>
              <a:rPr lang="sv-SE" dirty="0" smtClean="0"/>
              <a:t>blivande </a:t>
            </a:r>
            <a:r>
              <a:rPr lang="sv-SE" dirty="0"/>
              <a:t>klassiker   </a:t>
            </a:r>
            <a:r>
              <a:rPr lang="sv-SE" dirty="0" smtClean="0"/>
              <a:t>*</a:t>
            </a:r>
            <a:r>
              <a:rPr lang="sv-SE" dirty="0"/>
              <a:t>	</a:t>
            </a:r>
            <a:r>
              <a:rPr lang="sv-SE" dirty="0" smtClean="0"/>
              <a:t>	</a:t>
            </a:r>
            <a:r>
              <a:rPr lang="sv-SE" b="1" dirty="0" smtClean="0"/>
              <a:t>800 </a:t>
            </a:r>
            <a:r>
              <a:rPr lang="sv-SE" b="1" dirty="0"/>
              <a:t>kr</a:t>
            </a:r>
            <a:r>
              <a:rPr lang="sv-SE" dirty="0"/>
              <a:t>	</a:t>
            </a:r>
            <a:r>
              <a:rPr lang="sv-SE" dirty="0" smtClean="0"/>
              <a:t>	</a:t>
            </a:r>
            <a:r>
              <a:rPr lang="sv-SE" b="1" dirty="0" smtClean="0"/>
              <a:t>---------</a:t>
            </a:r>
            <a:endParaRPr lang="sv-SE" dirty="0"/>
          </a:p>
          <a:p>
            <a:r>
              <a:rPr lang="sv-SE" dirty="0"/>
              <a:t>Motorcykel </a:t>
            </a:r>
            <a:r>
              <a:rPr lang="sv-SE" dirty="0" smtClean="0"/>
              <a:t>2003–2012</a:t>
            </a:r>
          </a:p>
          <a:p>
            <a:r>
              <a:rPr lang="sv-SE" dirty="0" smtClean="0"/>
              <a:t> </a:t>
            </a:r>
            <a:r>
              <a:rPr lang="sv-SE" dirty="0"/>
              <a:t>blivande klassiker   </a:t>
            </a:r>
            <a:r>
              <a:rPr lang="sv-SE" dirty="0" smtClean="0"/>
              <a:t>**</a:t>
            </a:r>
            <a:r>
              <a:rPr lang="sv-SE" b="1" dirty="0"/>
              <a:t>	</a:t>
            </a:r>
            <a:r>
              <a:rPr lang="sv-SE" b="1" dirty="0" smtClean="0"/>
              <a:t>	2300 </a:t>
            </a:r>
            <a:r>
              <a:rPr lang="sv-SE" b="1" dirty="0"/>
              <a:t>kr</a:t>
            </a:r>
            <a:r>
              <a:rPr lang="sv-SE" dirty="0"/>
              <a:t>	</a:t>
            </a:r>
            <a:r>
              <a:rPr lang="sv-SE" dirty="0" smtClean="0"/>
              <a:t>	</a:t>
            </a:r>
            <a:r>
              <a:rPr lang="sv-SE" b="1" dirty="0" smtClean="0"/>
              <a:t>---------</a:t>
            </a:r>
            <a:endParaRPr lang="sv-SE" dirty="0"/>
          </a:p>
          <a:p>
            <a:r>
              <a:rPr lang="sv-SE" dirty="0" smtClean="0"/>
              <a:t>Uppställningsförsäkring ***  		</a:t>
            </a:r>
            <a:r>
              <a:rPr lang="sv-SE" b="1" dirty="0" smtClean="0"/>
              <a:t>240 </a:t>
            </a:r>
            <a:r>
              <a:rPr lang="sv-SE" b="1" dirty="0"/>
              <a:t>kr </a:t>
            </a:r>
            <a:r>
              <a:rPr lang="sv-SE" dirty="0"/>
              <a:t>	</a:t>
            </a:r>
            <a:r>
              <a:rPr lang="sv-SE" dirty="0" smtClean="0"/>
              <a:t>	</a:t>
            </a:r>
            <a:r>
              <a:rPr lang="sv-SE" b="1" dirty="0" smtClean="0"/>
              <a:t>---------</a:t>
            </a:r>
            <a:endParaRPr lang="sv-SE" dirty="0"/>
          </a:p>
          <a:p>
            <a:r>
              <a:rPr lang="sv-SE" dirty="0"/>
              <a:t>Renoveringsförsäkring </a:t>
            </a:r>
            <a:r>
              <a:rPr lang="sv-SE" dirty="0" smtClean="0"/>
              <a:t>   ***</a:t>
            </a:r>
          </a:p>
          <a:p>
            <a:r>
              <a:rPr lang="sv-SE" dirty="0" smtClean="0"/>
              <a:t>				</a:t>
            </a:r>
            <a:r>
              <a:rPr lang="sv-SE" b="1" dirty="0" smtClean="0"/>
              <a:t>240 </a:t>
            </a:r>
            <a:r>
              <a:rPr lang="sv-SE" b="1" dirty="0"/>
              <a:t>kr</a:t>
            </a:r>
            <a:r>
              <a:rPr lang="sv-SE" dirty="0"/>
              <a:t>	</a:t>
            </a:r>
            <a:r>
              <a:rPr lang="sv-SE" dirty="0" smtClean="0"/>
              <a:t>	</a:t>
            </a:r>
            <a:r>
              <a:rPr lang="sv-SE" b="1" dirty="0" smtClean="0"/>
              <a:t>---------</a:t>
            </a:r>
            <a:endParaRPr lang="sv-SE" dirty="0"/>
          </a:p>
          <a:p>
            <a:r>
              <a:rPr lang="sv-SE" dirty="0"/>
              <a:t>Moped t.o.m. 1992	</a:t>
            </a:r>
            <a:r>
              <a:rPr lang="sv-SE" dirty="0" smtClean="0"/>
              <a:t>		</a:t>
            </a:r>
            <a:r>
              <a:rPr lang="sv-SE" b="1" dirty="0" smtClean="0"/>
              <a:t>375 </a:t>
            </a:r>
            <a:r>
              <a:rPr lang="sv-SE" b="1" dirty="0"/>
              <a:t>kr </a:t>
            </a:r>
            <a:r>
              <a:rPr lang="sv-SE" dirty="0"/>
              <a:t>	</a:t>
            </a:r>
            <a:r>
              <a:rPr lang="sv-SE" dirty="0" smtClean="0"/>
              <a:t>	</a:t>
            </a:r>
            <a:r>
              <a:rPr lang="sv-SE" b="1" dirty="0" smtClean="0"/>
              <a:t>690 </a:t>
            </a:r>
            <a:r>
              <a:rPr lang="sv-SE" b="1" dirty="0"/>
              <a:t>kr</a:t>
            </a:r>
            <a:endParaRPr lang="sv-SE" dirty="0"/>
          </a:p>
        </p:txBody>
      </p:sp>
    </p:spTree>
    <p:extLst>
      <p:ext uri="{BB962C8B-B14F-4D97-AF65-F5344CB8AC3E}">
        <p14:creationId xmlns:p14="http://schemas.microsoft.com/office/powerpoint/2010/main" val="1624094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smtClean="0"/>
              <a:t>2022-04-13</a:t>
            </a:r>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160E26B-AF21-4D4A-B9BC-4DB7AB9C6B15}" type="slidenum">
              <a:rPr lang="sv-SE" smtClean="0"/>
              <a:t>14</a:t>
            </a:fld>
            <a:endParaRPr lang="sv-SE"/>
          </a:p>
        </p:txBody>
      </p:sp>
      <p:pic>
        <p:nvPicPr>
          <p:cNvPr id="5" name="Picture 2" descr="Hea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5860075"/>
            <a:ext cx="5904656" cy="973719"/>
          </a:xfrm>
          <a:prstGeom prst="rect">
            <a:avLst/>
          </a:prstGeom>
          <a:noFill/>
          <a:extLst>
            <a:ext uri="{909E8E84-426E-40DD-AFC4-6F175D3DCCD1}">
              <a14:hiddenFill xmlns:a14="http://schemas.microsoft.com/office/drawing/2010/main">
                <a:solidFill>
                  <a:srgbClr val="FFFFFF"/>
                </a:solidFill>
              </a14:hiddenFill>
            </a:ext>
          </a:extLst>
        </p:spPr>
      </p:pic>
      <p:sp>
        <p:nvSpPr>
          <p:cNvPr id="6" name="Rektangel 5"/>
          <p:cNvSpPr/>
          <p:nvPr/>
        </p:nvSpPr>
        <p:spPr>
          <a:xfrm>
            <a:off x="7691338" y="267853"/>
            <a:ext cx="962123" cy="461665"/>
          </a:xfrm>
          <a:prstGeom prst="rect">
            <a:avLst/>
          </a:prstGeom>
        </p:spPr>
        <p:txBody>
          <a:bodyPr wrap="none">
            <a:spAutoFit/>
          </a:bodyPr>
          <a:lstStyle/>
          <a:p>
            <a:pPr algn="ctr"/>
            <a:r>
              <a:rPr lang="sv-SE" sz="2400" b="1" dirty="0" smtClean="0">
                <a:solidFill>
                  <a:schemeClr val="tx2">
                    <a:lumMod val="60000"/>
                    <a:lumOff val="40000"/>
                  </a:schemeClr>
                </a:solidFill>
              </a:rPr>
              <a:t>MHRF</a:t>
            </a:r>
            <a:endParaRPr lang="sv-SE" sz="2400" b="1" dirty="0">
              <a:solidFill>
                <a:schemeClr val="tx2">
                  <a:lumMod val="60000"/>
                  <a:lumOff val="40000"/>
                </a:schemeClr>
              </a:solidFill>
            </a:endParaRPr>
          </a:p>
        </p:txBody>
      </p:sp>
      <p:sp>
        <p:nvSpPr>
          <p:cNvPr id="7" name="Rektangel 6"/>
          <p:cNvSpPr/>
          <p:nvPr/>
        </p:nvSpPr>
        <p:spPr>
          <a:xfrm>
            <a:off x="683568" y="1305342"/>
            <a:ext cx="7488832" cy="3477875"/>
          </a:xfrm>
          <a:prstGeom prst="rect">
            <a:avLst/>
          </a:prstGeom>
        </p:spPr>
        <p:txBody>
          <a:bodyPr wrap="square">
            <a:spAutoFit/>
          </a:bodyPr>
          <a:lstStyle/>
          <a:p>
            <a:pPr lvl="0"/>
            <a:r>
              <a:rPr lang="sv-SE" sz="2000" dirty="0"/>
              <a:t>* Fordonen ska vara av klar samlarfordonskaraktär, det vill säga intressanta </a:t>
            </a:r>
            <a:r>
              <a:rPr lang="sv-SE" sz="2000" dirty="0" smtClean="0"/>
              <a:t>att</a:t>
            </a:r>
            <a:br>
              <a:rPr lang="sv-SE" sz="2000" dirty="0" smtClean="0"/>
            </a:br>
            <a:r>
              <a:rPr lang="sv-SE" sz="2000" dirty="0" smtClean="0"/>
              <a:t>   spara </a:t>
            </a:r>
            <a:r>
              <a:rPr lang="sv-SE" sz="2000" dirty="0"/>
              <a:t>på för framtiden.</a:t>
            </a:r>
          </a:p>
          <a:p>
            <a:pPr lvl="0"/>
            <a:endParaRPr lang="sv-SE" sz="2000" dirty="0"/>
          </a:p>
          <a:p>
            <a:pPr lvl="0"/>
            <a:r>
              <a:rPr lang="sv-SE" sz="2000" dirty="0"/>
              <a:t>** Fordonen ska vara av klar samlarfordonskaraktär, det vill</a:t>
            </a:r>
            <a:br>
              <a:rPr lang="sv-SE" sz="2000" dirty="0"/>
            </a:br>
            <a:r>
              <a:rPr lang="sv-SE" sz="2000" dirty="0"/>
              <a:t>     säga intressanta att spara på för framtiden. Endast för den</a:t>
            </a:r>
            <a:br>
              <a:rPr lang="sv-SE" sz="2000" dirty="0"/>
            </a:br>
            <a:r>
              <a:rPr lang="sv-SE" sz="2000" dirty="0"/>
              <a:t>     som sedan minst ett år har en gällande MHRF-försäkring</a:t>
            </a:r>
            <a:br>
              <a:rPr lang="sv-SE" sz="2000" dirty="0"/>
            </a:br>
            <a:r>
              <a:rPr lang="sv-SE" sz="2000" dirty="0"/>
              <a:t>     för MC äldre är 20 år.</a:t>
            </a:r>
          </a:p>
          <a:p>
            <a:pPr lvl="0"/>
            <a:endParaRPr lang="sv-SE" sz="2000" dirty="0"/>
          </a:p>
          <a:p>
            <a:pPr lvl="0"/>
            <a:r>
              <a:rPr lang="sv-SE" sz="2000" dirty="0"/>
              <a:t>*** För mc under renovering, täcker även delar på annan </a:t>
            </a:r>
            <a:br>
              <a:rPr lang="sv-SE" sz="2000" dirty="0"/>
            </a:br>
            <a:r>
              <a:rPr lang="sv-SE" sz="2000" dirty="0"/>
              <a:t>       plats, t.ex.  lämnade för förkromning.</a:t>
            </a:r>
          </a:p>
        </p:txBody>
      </p:sp>
    </p:spTree>
    <p:extLst>
      <p:ext uri="{BB962C8B-B14F-4D97-AF65-F5344CB8AC3E}">
        <p14:creationId xmlns:p14="http://schemas.microsoft.com/office/powerpoint/2010/main" val="4254100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971600" y="367190"/>
            <a:ext cx="7632848" cy="6370975"/>
          </a:xfrm>
          <a:prstGeom prst="rect">
            <a:avLst/>
          </a:prstGeom>
        </p:spPr>
        <p:txBody>
          <a:bodyPr wrap="square">
            <a:spAutoFit/>
          </a:bodyPr>
          <a:lstStyle/>
          <a:p>
            <a:r>
              <a:rPr lang="sv-SE" sz="2400" b="1" dirty="0">
                <a:solidFill>
                  <a:schemeClr val="accent3"/>
                </a:solidFill>
              </a:rPr>
              <a:t>MC Retro</a:t>
            </a:r>
            <a:br>
              <a:rPr lang="sv-SE" sz="2400" b="1" dirty="0">
                <a:solidFill>
                  <a:schemeClr val="accent3"/>
                </a:solidFill>
              </a:rPr>
            </a:br>
            <a:r>
              <a:rPr lang="sv-SE" sz="2400" dirty="0"/>
              <a:t>• Försäkringen kan tecknas för motorcykel som är 30 år eller äldre. </a:t>
            </a:r>
            <a:br>
              <a:rPr lang="sv-SE" sz="2400" dirty="0"/>
            </a:br>
            <a:r>
              <a:rPr lang="sv-SE" sz="2400" dirty="0"/>
              <a:t>• Motorcykeln ska vara inlåst nattetid då den förvaras på försäkringstagarens hemort. </a:t>
            </a:r>
            <a:br>
              <a:rPr lang="sv-SE" sz="2400" dirty="0"/>
            </a:br>
            <a:r>
              <a:rPr lang="sv-SE" sz="2400" dirty="0"/>
              <a:t>• Högsta ersättningsbelopp är 150 000 kr inklusive utrustning. </a:t>
            </a:r>
          </a:p>
          <a:p>
            <a:endParaRPr lang="sv-SE" sz="2400" b="1" dirty="0" smtClean="0">
              <a:solidFill>
                <a:schemeClr val="accent3"/>
              </a:solidFill>
            </a:endParaRPr>
          </a:p>
          <a:p>
            <a:r>
              <a:rPr lang="sv-SE" sz="2400" b="1" dirty="0" smtClean="0">
                <a:solidFill>
                  <a:schemeClr val="accent3"/>
                </a:solidFill>
              </a:rPr>
              <a:t>Premiefaktorer</a:t>
            </a:r>
            <a:r>
              <a:rPr lang="sv-SE" sz="2400" b="1" dirty="0"/>
              <a:t/>
            </a:r>
            <a:br>
              <a:rPr lang="sv-SE" sz="2400" b="1" dirty="0"/>
            </a:br>
            <a:r>
              <a:rPr lang="sv-SE" sz="2400" dirty="0"/>
              <a:t>Premien är schabloniserad i tre nivåer enbart efter ålder på hojen,  ca 400, 900 och 1500 kr</a:t>
            </a:r>
            <a:br>
              <a:rPr lang="sv-SE" sz="2400" dirty="0"/>
            </a:br>
            <a:r>
              <a:rPr lang="sv-SE" sz="2400" dirty="0"/>
              <a:t/>
            </a:r>
            <a:br>
              <a:rPr lang="sv-SE" sz="2400" dirty="0"/>
            </a:br>
            <a:r>
              <a:rPr lang="sv-SE" sz="2400" b="1" dirty="0">
                <a:solidFill>
                  <a:schemeClr val="accent3"/>
                </a:solidFill>
              </a:rPr>
              <a:t>Mc Garage</a:t>
            </a:r>
            <a:br>
              <a:rPr lang="sv-SE" sz="2400" b="1" dirty="0">
                <a:solidFill>
                  <a:schemeClr val="accent3"/>
                </a:solidFill>
              </a:rPr>
            </a:br>
            <a:r>
              <a:rPr lang="sv-SE" sz="2400" dirty="0"/>
              <a:t>• Försäkring kan tecknas för motorcykel som är avställd i </a:t>
            </a:r>
            <a:r>
              <a:rPr lang="sv-SE" sz="2400" dirty="0" smtClean="0"/>
              <a:t/>
            </a:r>
            <a:br>
              <a:rPr lang="sv-SE" sz="2400" dirty="0" smtClean="0"/>
            </a:br>
            <a:r>
              <a:rPr lang="sv-SE" sz="2400" dirty="0" smtClean="0"/>
              <a:t>   Vägtrafikregistret</a:t>
            </a:r>
            <a:r>
              <a:rPr lang="sv-SE" sz="2400" dirty="0"/>
              <a:t>. </a:t>
            </a:r>
            <a:br>
              <a:rPr lang="sv-SE" sz="2400" dirty="0"/>
            </a:br>
            <a:r>
              <a:rPr lang="sv-SE" sz="2400" dirty="0"/>
              <a:t>• Motorcykeln ska förvaras i låst utrymme och vara låst </a:t>
            </a:r>
            <a:r>
              <a:rPr lang="sv-SE" sz="2400" dirty="0" smtClean="0"/>
              <a:t>med</a:t>
            </a:r>
            <a:br>
              <a:rPr lang="sv-SE" sz="2400" dirty="0" smtClean="0"/>
            </a:br>
            <a:r>
              <a:rPr lang="sv-SE" sz="2400" dirty="0" smtClean="0"/>
              <a:t>   </a:t>
            </a:r>
            <a:r>
              <a:rPr lang="sv-SE" sz="2400" dirty="0"/>
              <a:t>två skilda lås.</a:t>
            </a:r>
          </a:p>
        </p:txBody>
      </p:sp>
      <p:sp>
        <p:nvSpPr>
          <p:cNvPr id="5" name="textruta 4"/>
          <p:cNvSpPr txBox="1"/>
          <p:nvPr/>
        </p:nvSpPr>
        <p:spPr>
          <a:xfrm>
            <a:off x="7236296" y="260648"/>
            <a:ext cx="1512168" cy="461665"/>
          </a:xfrm>
          <a:prstGeom prst="rect">
            <a:avLst/>
          </a:prstGeom>
          <a:noFill/>
        </p:spPr>
        <p:txBody>
          <a:bodyPr wrap="square" rtlCol="0">
            <a:spAutoFit/>
          </a:bodyPr>
          <a:lstStyle/>
          <a:p>
            <a:pPr algn="ctr"/>
            <a:r>
              <a:rPr lang="sv-SE" sz="2400" b="1" dirty="0">
                <a:solidFill>
                  <a:schemeClr val="accent3"/>
                </a:solidFill>
              </a:rPr>
              <a:t>SVEDEA</a:t>
            </a:r>
          </a:p>
        </p:txBody>
      </p:sp>
    </p:spTree>
    <p:extLst>
      <p:ext uri="{BB962C8B-B14F-4D97-AF65-F5344CB8AC3E}">
        <p14:creationId xmlns:p14="http://schemas.microsoft.com/office/powerpoint/2010/main" val="24615646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p:cNvSpPr txBox="1"/>
          <p:nvPr/>
        </p:nvSpPr>
        <p:spPr>
          <a:xfrm>
            <a:off x="7164288" y="188640"/>
            <a:ext cx="1656184" cy="461665"/>
          </a:xfrm>
          <a:prstGeom prst="rect">
            <a:avLst/>
          </a:prstGeom>
          <a:noFill/>
        </p:spPr>
        <p:txBody>
          <a:bodyPr wrap="square" rtlCol="0">
            <a:spAutoFit/>
          </a:bodyPr>
          <a:lstStyle/>
          <a:p>
            <a:pPr algn="ctr"/>
            <a:r>
              <a:rPr lang="sv-SE" sz="2400" b="1" dirty="0">
                <a:solidFill>
                  <a:schemeClr val="accent3"/>
                </a:solidFill>
              </a:rPr>
              <a:t>SVEDEA</a:t>
            </a:r>
          </a:p>
        </p:txBody>
      </p:sp>
      <p:sp>
        <p:nvSpPr>
          <p:cNvPr id="4" name="Rektangel 3"/>
          <p:cNvSpPr/>
          <p:nvPr/>
        </p:nvSpPr>
        <p:spPr>
          <a:xfrm>
            <a:off x="395536" y="1443841"/>
            <a:ext cx="8208912" cy="4585871"/>
          </a:xfrm>
          <a:prstGeom prst="rect">
            <a:avLst/>
          </a:prstGeom>
        </p:spPr>
        <p:txBody>
          <a:bodyPr wrap="square">
            <a:spAutoFit/>
          </a:bodyPr>
          <a:lstStyle/>
          <a:p>
            <a:r>
              <a:rPr lang="sv-SE" sz="2800" b="1" dirty="0">
                <a:solidFill>
                  <a:schemeClr val="accent3"/>
                </a:solidFill>
              </a:rPr>
              <a:t>Förvaring</a:t>
            </a:r>
            <a:r>
              <a:rPr lang="sv-SE" b="1" dirty="0"/>
              <a:t/>
            </a:r>
            <a:br>
              <a:rPr lang="sv-SE" b="1" dirty="0"/>
            </a:br>
            <a:r>
              <a:rPr lang="sv-SE" sz="2400" dirty="0"/>
              <a:t>Förvaras motorcykeln i klubbgarage, eller i låst utrymme som endast försäkringstagaren eller dennes familj har tillgång till, gäller ej något </a:t>
            </a:r>
            <a:r>
              <a:rPr lang="sv-SE" sz="2400" i="1" dirty="0"/>
              <a:t>låsningskrav</a:t>
            </a:r>
            <a:r>
              <a:rPr lang="sv-SE" sz="2400" dirty="0"/>
              <a:t>. </a:t>
            </a:r>
            <a:endParaRPr lang="sv-SE" sz="2400" dirty="0" smtClean="0"/>
          </a:p>
          <a:p>
            <a:r>
              <a:rPr lang="sv-SE" sz="2400" dirty="0"/>
              <a:t/>
            </a:r>
            <a:br>
              <a:rPr lang="sv-SE" sz="2400" dirty="0"/>
            </a:br>
            <a:r>
              <a:rPr lang="sv-SE" sz="2400" dirty="0"/>
              <a:t>• Nyckel till lås får inte förvaras eller gömmas i närheten av motorcykeln och ska i övrigt förvaras aktsamt. </a:t>
            </a:r>
            <a:endParaRPr lang="sv-SE" sz="2400" dirty="0" smtClean="0"/>
          </a:p>
          <a:p>
            <a:r>
              <a:rPr lang="sv-SE" sz="2400" dirty="0"/>
              <a:t/>
            </a:r>
            <a:br>
              <a:rPr lang="sv-SE" sz="2400" dirty="0"/>
            </a:br>
            <a:r>
              <a:rPr lang="sv-SE" sz="2400" dirty="0"/>
              <a:t>• Avmonterad fordonsdel, utrustning och tillbehör ska vara fast monterad på motorcykeln eller förvaras inlåst i utrymme som endast du eller din familj har tillgång till. </a:t>
            </a:r>
            <a:br>
              <a:rPr lang="sv-SE" sz="2400" dirty="0"/>
            </a:br>
            <a:r>
              <a:rPr lang="sv-SE" sz="2400" dirty="0"/>
              <a:t>• För MC Garage ska motorcykeln förvaras i låst utrymme.</a:t>
            </a:r>
          </a:p>
        </p:txBody>
      </p:sp>
    </p:spTree>
    <p:extLst>
      <p:ext uri="{BB962C8B-B14F-4D97-AF65-F5344CB8AC3E}">
        <p14:creationId xmlns:p14="http://schemas.microsoft.com/office/powerpoint/2010/main" val="917519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827584" y="474345"/>
            <a:ext cx="7776864" cy="5755422"/>
          </a:xfrm>
          <a:prstGeom prst="rect">
            <a:avLst/>
          </a:prstGeom>
        </p:spPr>
        <p:txBody>
          <a:bodyPr wrap="square">
            <a:spAutoFit/>
          </a:bodyPr>
          <a:lstStyle/>
          <a:p>
            <a:endParaRPr lang="sv-SE" sz="2400" b="1" dirty="0" smtClean="0">
              <a:solidFill>
                <a:schemeClr val="accent3"/>
              </a:solidFill>
            </a:endParaRPr>
          </a:p>
          <a:p>
            <a:r>
              <a:rPr lang="sv-SE" sz="2400" b="1" dirty="0" smtClean="0">
                <a:solidFill>
                  <a:schemeClr val="accent3"/>
                </a:solidFill>
              </a:rPr>
              <a:t>Parkering</a:t>
            </a:r>
            <a:r>
              <a:rPr lang="sv-SE" sz="2000" b="1" dirty="0" smtClean="0">
                <a:solidFill>
                  <a:schemeClr val="accent3"/>
                </a:solidFill>
              </a:rPr>
              <a:t>	</a:t>
            </a:r>
            <a:r>
              <a:rPr lang="sv-SE" b="1" dirty="0" smtClean="0"/>
              <a:t>		</a:t>
            </a:r>
            <a:endParaRPr lang="sv-SE" b="1" dirty="0"/>
          </a:p>
          <a:p>
            <a:r>
              <a:rPr lang="sv-SE" sz="2000" dirty="0"/>
              <a:t>Så här parkeras mc:n </a:t>
            </a:r>
            <a:r>
              <a:rPr lang="sv-SE" sz="2000" b="1" dirty="0"/>
              <a:t>nattetid</a:t>
            </a:r>
            <a:r>
              <a:rPr lang="sv-SE" sz="2000" dirty="0"/>
              <a:t> på din postort:</a:t>
            </a:r>
            <a:br>
              <a:rPr lang="sv-SE" sz="2000" dirty="0"/>
            </a:br>
            <a:r>
              <a:rPr lang="sv-SE" sz="2000" dirty="0"/>
              <a:t>• Låst utrymme – väljer du denna aktsamhetsnivå ska motorcykeln vara inlåst nattetid </a:t>
            </a:r>
            <a:endParaRPr lang="sv-SE" sz="2000" dirty="0" smtClean="0"/>
          </a:p>
          <a:p>
            <a:r>
              <a:rPr lang="sv-SE" sz="2000" dirty="0"/>
              <a:t/>
            </a:r>
            <a:br>
              <a:rPr lang="sv-SE" sz="2000" dirty="0"/>
            </a:br>
            <a:r>
              <a:rPr lang="sv-SE" sz="2000" dirty="0"/>
              <a:t>(22.00 – 07.00) då den förvaras på din postort. Med låst utrymme avses förvaringsplats som omsluts av fyra väggar med en låst dörr eller port. Detta innebär att det är godkänt att ha sin motorcykel på en innegård så länge det krävs nyckel eller kod för att komma in. Allmänna och flerbilsgarage är godkända så länge det krävs nyckel eller kod för att komma in eller att tjänstgörande garagevakt finns. </a:t>
            </a:r>
            <a:br>
              <a:rPr lang="sv-SE" sz="2000" dirty="0"/>
            </a:br>
            <a:r>
              <a:rPr lang="sv-SE" sz="2000" dirty="0"/>
              <a:t>Förvaringskravet gäller inte när man är på resa</a:t>
            </a:r>
            <a:r>
              <a:rPr lang="sv-SE" sz="2000" dirty="0" smtClean="0"/>
              <a:t>.</a:t>
            </a:r>
          </a:p>
          <a:p>
            <a:endParaRPr lang="sv-SE" sz="2000" dirty="0"/>
          </a:p>
          <a:p>
            <a:r>
              <a:rPr lang="sv-SE" sz="2000" dirty="0"/>
              <a:t>• Ej låst utrymme </a:t>
            </a:r>
            <a:br>
              <a:rPr lang="sv-SE" sz="2000" dirty="0"/>
            </a:br>
            <a:r>
              <a:rPr lang="sv-SE" sz="2000" dirty="0"/>
              <a:t>Om du valt låst utrymme och inte uppfyller kraven kan ersättningen minskas vid stöld eller vagnskada. Hur mycket vi minskar ersättningen beror på hur din oaktsamhet påverkat skadans omfattning.</a:t>
            </a:r>
          </a:p>
        </p:txBody>
      </p:sp>
      <p:sp>
        <p:nvSpPr>
          <p:cNvPr id="3" name="textruta 2"/>
          <p:cNvSpPr txBox="1"/>
          <p:nvPr/>
        </p:nvSpPr>
        <p:spPr>
          <a:xfrm>
            <a:off x="7308304" y="243512"/>
            <a:ext cx="1584176" cy="461665"/>
          </a:xfrm>
          <a:prstGeom prst="rect">
            <a:avLst/>
          </a:prstGeom>
          <a:noFill/>
        </p:spPr>
        <p:txBody>
          <a:bodyPr wrap="square" rtlCol="0">
            <a:spAutoFit/>
          </a:bodyPr>
          <a:lstStyle/>
          <a:p>
            <a:pPr algn="ctr"/>
            <a:r>
              <a:rPr lang="sv-SE" sz="2400" b="1" dirty="0">
                <a:solidFill>
                  <a:schemeClr val="accent3"/>
                </a:solidFill>
              </a:rPr>
              <a:t>SVEDEA</a:t>
            </a:r>
          </a:p>
        </p:txBody>
      </p:sp>
    </p:spTree>
    <p:extLst>
      <p:ext uri="{BB962C8B-B14F-4D97-AF65-F5344CB8AC3E}">
        <p14:creationId xmlns:p14="http://schemas.microsoft.com/office/powerpoint/2010/main" val="1826874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442719" y="1052736"/>
            <a:ext cx="8208912" cy="1846659"/>
          </a:xfrm>
          <a:prstGeom prst="rect">
            <a:avLst/>
          </a:prstGeom>
        </p:spPr>
        <p:txBody>
          <a:bodyPr wrap="square">
            <a:spAutoFit/>
          </a:bodyPr>
          <a:lstStyle/>
          <a:p>
            <a:r>
              <a:rPr lang="sv-SE" sz="2400" b="1" dirty="0">
                <a:solidFill>
                  <a:schemeClr val="accent3"/>
                </a:solidFill>
              </a:rPr>
              <a:t>Låsning</a:t>
            </a:r>
            <a:r>
              <a:rPr lang="sv-SE" b="1" dirty="0"/>
              <a:t/>
            </a:r>
            <a:br>
              <a:rPr lang="sv-SE" b="1" dirty="0"/>
            </a:br>
            <a:r>
              <a:rPr lang="sv-SE" dirty="0"/>
              <a:t>När du lämnar motorcykeln ska den vara låst med två av varandra oberoende och certifierade mc-lås i lägst klass C eller 3. Styrlåset räknas som ett (1) godkänt lås. Nyckeln till låset får inte förvaras ellergömmas i eller i närheten av motorcykeln och ska i övrigt förvaras på ett säkert sätt. Nycklarna får inte ha uppgift om namn, adress eller registreringsnummer.</a:t>
            </a:r>
          </a:p>
        </p:txBody>
      </p:sp>
      <p:sp>
        <p:nvSpPr>
          <p:cNvPr id="4" name="textruta 3"/>
          <p:cNvSpPr txBox="1"/>
          <p:nvPr/>
        </p:nvSpPr>
        <p:spPr>
          <a:xfrm>
            <a:off x="7452320" y="110698"/>
            <a:ext cx="1559351" cy="461665"/>
          </a:xfrm>
          <a:prstGeom prst="rect">
            <a:avLst/>
          </a:prstGeom>
          <a:noFill/>
        </p:spPr>
        <p:txBody>
          <a:bodyPr wrap="square" rtlCol="0">
            <a:spAutoFit/>
          </a:bodyPr>
          <a:lstStyle/>
          <a:p>
            <a:pPr algn="ctr"/>
            <a:r>
              <a:rPr lang="sv-SE" sz="2400" b="1" dirty="0">
                <a:solidFill>
                  <a:schemeClr val="accent3"/>
                </a:solidFill>
              </a:rPr>
              <a:t>SVEDEA</a:t>
            </a:r>
          </a:p>
        </p:txBody>
      </p:sp>
    </p:spTree>
    <p:extLst>
      <p:ext uri="{BB962C8B-B14F-4D97-AF65-F5344CB8AC3E}">
        <p14:creationId xmlns:p14="http://schemas.microsoft.com/office/powerpoint/2010/main" val="5668367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395536" y="612845"/>
            <a:ext cx="8280920" cy="5170646"/>
          </a:xfrm>
          <a:prstGeom prst="rect">
            <a:avLst/>
          </a:prstGeom>
        </p:spPr>
        <p:txBody>
          <a:bodyPr wrap="square">
            <a:spAutoFit/>
          </a:bodyPr>
          <a:lstStyle/>
          <a:p>
            <a:endParaRPr lang="sv-SE" sz="2400" b="1" dirty="0" smtClean="0">
              <a:solidFill>
                <a:schemeClr val="accent3"/>
              </a:solidFill>
            </a:endParaRPr>
          </a:p>
          <a:p>
            <a:r>
              <a:rPr lang="sv-SE" sz="2400" b="1" dirty="0" smtClean="0">
                <a:solidFill>
                  <a:schemeClr val="accent3"/>
                </a:solidFill>
              </a:rPr>
              <a:t>Förare </a:t>
            </a:r>
            <a:r>
              <a:rPr lang="sv-SE" sz="2400" b="1" dirty="0">
                <a:solidFill>
                  <a:schemeClr val="accent3"/>
                </a:solidFill>
              </a:rPr>
              <a:t>omfattningsalternativ</a:t>
            </a:r>
            <a:r>
              <a:rPr lang="sv-SE" b="1" dirty="0">
                <a:solidFill>
                  <a:schemeClr val="accent3"/>
                </a:solidFill>
              </a:rPr>
              <a:t/>
            </a:r>
            <a:br>
              <a:rPr lang="sv-SE" b="1" dirty="0">
                <a:solidFill>
                  <a:schemeClr val="accent3"/>
                </a:solidFill>
              </a:rPr>
            </a:br>
            <a:r>
              <a:rPr lang="sv-SE" sz="2000" dirty="0"/>
              <a:t>Förutom du själv/make/maka/sambo samt </a:t>
            </a:r>
            <a:br>
              <a:rPr lang="sv-SE" sz="2000" dirty="0"/>
            </a:br>
            <a:r>
              <a:rPr lang="sv-SE" sz="2000" dirty="0"/>
              <a:t> Alt.1  Ingen annan </a:t>
            </a:r>
            <a:br>
              <a:rPr lang="sv-SE" sz="2000" dirty="0"/>
            </a:br>
            <a:r>
              <a:rPr lang="sv-SE" sz="2000" dirty="0"/>
              <a:t>Alt. 2 Förare lika gammal som du eller äldre </a:t>
            </a:r>
            <a:br>
              <a:rPr lang="sv-SE" sz="2000" dirty="0"/>
            </a:br>
            <a:r>
              <a:rPr lang="sv-SE" sz="2000" dirty="0"/>
              <a:t>Alt. 3 Förare oavsett ålder, reglerna om ”Vem försäkringen gäller för” måste dock vara uppfyllda Om du inte uppfyller kraven för vald utlåningsregel gäller inte vagnskadeförsäkringen och självrisken för trafikförsäkring höjs till 10 % av prisbasbeloppet.</a:t>
            </a:r>
          </a:p>
          <a:p>
            <a:r>
              <a:rPr lang="sv-SE" b="1" dirty="0"/>
              <a:t> </a:t>
            </a:r>
            <a:endParaRPr lang="sv-SE" dirty="0"/>
          </a:p>
          <a:p>
            <a:r>
              <a:rPr lang="sv-SE" sz="2400" b="1" dirty="0">
                <a:solidFill>
                  <a:schemeClr val="accent3"/>
                </a:solidFill>
              </a:rPr>
              <a:t>Skyddsutrustning för förare och passagerare</a:t>
            </a:r>
            <a:r>
              <a:rPr lang="sv-SE" b="1" dirty="0"/>
              <a:t/>
            </a:r>
            <a:br>
              <a:rPr lang="sv-SE" b="1" dirty="0"/>
            </a:br>
            <a:r>
              <a:rPr lang="sv-SE" sz="2000" dirty="0"/>
              <a:t>Alt.1 Hjälm och mc-ställ – väljer du denna aktsamhetsnivå ska alltid personlig skyddsutrustning användas. Med detta avses lagstadgad hjälm, skyddskläder för MC-bruk med förstärkning för armbågar, axlar och knän samt förstärkta stövlar/skor och handskar </a:t>
            </a:r>
            <a:br>
              <a:rPr lang="sv-SE" sz="2000" dirty="0"/>
            </a:br>
            <a:r>
              <a:rPr lang="sv-SE" sz="2000" dirty="0"/>
              <a:t>Alt.2 Endast hjälm</a:t>
            </a:r>
            <a:endParaRPr lang="sv-SE" dirty="0"/>
          </a:p>
        </p:txBody>
      </p:sp>
      <p:sp>
        <p:nvSpPr>
          <p:cNvPr id="3" name="textruta 2"/>
          <p:cNvSpPr txBox="1"/>
          <p:nvPr/>
        </p:nvSpPr>
        <p:spPr>
          <a:xfrm>
            <a:off x="7380312" y="151180"/>
            <a:ext cx="1548172" cy="461665"/>
          </a:xfrm>
          <a:prstGeom prst="rect">
            <a:avLst/>
          </a:prstGeom>
          <a:noFill/>
        </p:spPr>
        <p:txBody>
          <a:bodyPr wrap="square" rtlCol="0">
            <a:spAutoFit/>
          </a:bodyPr>
          <a:lstStyle/>
          <a:p>
            <a:pPr algn="ctr"/>
            <a:r>
              <a:rPr lang="sv-SE" sz="2400" b="1" dirty="0">
                <a:solidFill>
                  <a:schemeClr val="accent3"/>
                </a:solidFill>
              </a:rPr>
              <a:t>SVEDEA</a:t>
            </a:r>
          </a:p>
        </p:txBody>
      </p:sp>
    </p:spTree>
    <p:extLst>
      <p:ext uri="{BB962C8B-B14F-4D97-AF65-F5344CB8AC3E}">
        <p14:creationId xmlns:p14="http://schemas.microsoft.com/office/powerpoint/2010/main" val="4016985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452799" y="692696"/>
            <a:ext cx="8208912" cy="5016758"/>
          </a:xfrm>
          <a:prstGeom prst="rect">
            <a:avLst/>
          </a:prstGeom>
        </p:spPr>
        <p:txBody>
          <a:bodyPr wrap="square">
            <a:spAutoFit/>
          </a:bodyPr>
          <a:lstStyle/>
          <a:p>
            <a:r>
              <a:rPr lang="sv-SE" sz="3200" dirty="0" smtClean="0">
                <a:solidFill>
                  <a:schemeClr val="tx2">
                    <a:lumMod val="60000"/>
                    <a:lumOff val="40000"/>
                  </a:schemeClr>
                </a:solidFill>
              </a:rPr>
              <a:t>OM ATT VÄLJA FÖRSÄKRING</a:t>
            </a:r>
          </a:p>
          <a:p>
            <a:pPr marL="457200" indent="-457200">
              <a:buFont typeface="Arial" panose="020B0604020202020204" pitchFamily="34" charset="0"/>
              <a:buChar char="•"/>
            </a:pPr>
            <a:r>
              <a:rPr lang="sv-SE" sz="3200" dirty="0" smtClean="0">
                <a:solidFill>
                  <a:schemeClr val="tx2">
                    <a:lumMod val="60000"/>
                    <a:lumOff val="40000"/>
                  </a:schemeClr>
                </a:solidFill>
              </a:rPr>
              <a:t>Titta </a:t>
            </a:r>
            <a:r>
              <a:rPr lang="sv-SE" sz="3200" dirty="0">
                <a:solidFill>
                  <a:schemeClr val="tx2">
                    <a:lumMod val="60000"/>
                    <a:lumOff val="40000"/>
                  </a:schemeClr>
                </a:solidFill>
              </a:rPr>
              <a:t>inte bara på premien utan också på </a:t>
            </a:r>
            <a:r>
              <a:rPr lang="sv-SE" sz="3200" dirty="0" smtClean="0">
                <a:solidFill>
                  <a:schemeClr val="tx2">
                    <a:lumMod val="60000"/>
                    <a:lumOff val="40000"/>
                  </a:schemeClr>
                </a:solidFill>
              </a:rPr>
              <a:t>undantag, självrisker, skyddsföreskrifter,  skadevärdering och avdrag!! En </a:t>
            </a:r>
            <a:r>
              <a:rPr lang="sv-SE" sz="3200" dirty="0">
                <a:solidFill>
                  <a:schemeClr val="tx2">
                    <a:lumMod val="60000"/>
                    <a:lumOff val="40000"/>
                  </a:schemeClr>
                </a:solidFill>
              </a:rPr>
              <a:t>skillnad där kan radera ut en ”premiebesparing” flera ggr om!</a:t>
            </a:r>
          </a:p>
          <a:p>
            <a:pPr marL="457200" indent="-457200">
              <a:buFont typeface="Arial" panose="020B0604020202020204" pitchFamily="34" charset="0"/>
              <a:buChar char="•"/>
            </a:pPr>
            <a:r>
              <a:rPr lang="sv-SE" sz="3200" dirty="0" smtClean="0">
                <a:solidFill>
                  <a:schemeClr val="tx2">
                    <a:lumMod val="60000"/>
                    <a:lumOff val="40000"/>
                  </a:schemeClr>
                </a:solidFill>
              </a:rPr>
              <a:t>Att </a:t>
            </a:r>
            <a:r>
              <a:rPr lang="sv-SE" sz="3200" dirty="0">
                <a:solidFill>
                  <a:schemeClr val="tx2">
                    <a:lumMod val="60000"/>
                    <a:lumOff val="40000"/>
                  </a:schemeClr>
                </a:solidFill>
              </a:rPr>
              <a:t>välja högsta möjliga självrisker i hela </a:t>
            </a:r>
            <a:r>
              <a:rPr lang="sv-SE" sz="3200" dirty="0" smtClean="0">
                <a:solidFill>
                  <a:schemeClr val="tx2">
                    <a:lumMod val="60000"/>
                    <a:lumOff val="40000"/>
                  </a:schemeClr>
                </a:solidFill>
              </a:rPr>
              <a:t>sak-försäkringsportföljen är effektivt. Rabatten betalar om något skulle hända.</a:t>
            </a:r>
          </a:p>
          <a:p>
            <a:pPr marL="457200" indent="-457200">
              <a:buFont typeface="Arial" panose="020B0604020202020204" pitchFamily="34" charset="0"/>
              <a:buChar char="•"/>
            </a:pPr>
            <a:r>
              <a:rPr lang="sv-SE" sz="3200" dirty="0">
                <a:solidFill>
                  <a:schemeClr val="tx2">
                    <a:lumMod val="60000"/>
                    <a:lumOff val="40000"/>
                  </a:schemeClr>
                </a:solidFill>
              </a:rPr>
              <a:t>M</a:t>
            </a:r>
            <a:r>
              <a:rPr lang="sv-SE" sz="3200" dirty="0" smtClean="0">
                <a:solidFill>
                  <a:schemeClr val="tx2">
                    <a:lumMod val="60000"/>
                    <a:lumOff val="40000"/>
                  </a:schemeClr>
                </a:solidFill>
              </a:rPr>
              <a:t>en inte varje år!</a:t>
            </a:r>
            <a:endParaRPr lang="sv-SE" sz="3200" dirty="0">
              <a:solidFill>
                <a:schemeClr val="tx2">
                  <a:lumMod val="60000"/>
                  <a:lumOff val="40000"/>
                </a:schemeClr>
              </a:solidFill>
            </a:endParaRPr>
          </a:p>
        </p:txBody>
      </p:sp>
      <p:sp>
        <p:nvSpPr>
          <p:cNvPr id="5" name="Platshållare för datum 4"/>
          <p:cNvSpPr>
            <a:spLocks noGrp="1"/>
          </p:cNvSpPr>
          <p:nvPr>
            <p:ph type="dt" sz="half" idx="10"/>
          </p:nvPr>
        </p:nvSpPr>
        <p:spPr/>
        <p:txBody>
          <a:bodyPr/>
          <a:lstStyle/>
          <a:p>
            <a:r>
              <a:rPr lang="sv-SE" smtClean="0"/>
              <a:t>2022-04-13</a:t>
            </a:r>
            <a:endParaRPr lang="sv-SE"/>
          </a:p>
        </p:txBody>
      </p:sp>
      <p:sp>
        <p:nvSpPr>
          <p:cNvPr id="6" name="Platshållare för bildnummer 5"/>
          <p:cNvSpPr>
            <a:spLocks noGrp="1"/>
          </p:cNvSpPr>
          <p:nvPr>
            <p:ph type="sldNum" sz="quarter" idx="12"/>
          </p:nvPr>
        </p:nvSpPr>
        <p:spPr/>
        <p:txBody>
          <a:bodyPr/>
          <a:lstStyle/>
          <a:p>
            <a:fld id="{6160E26B-AF21-4D4A-B9BC-4DB7AB9C6B15}" type="slidenum">
              <a:rPr lang="sv-SE" smtClean="0"/>
              <a:t>2</a:t>
            </a:fld>
            <a:endParaRPr lang="sv-SE" dirty="0"/>
          </a:p>
        </p:txBody>
      </p:sp>
      <p:sp>
        <p:nvSpPr>
          <p:cNvPr id="7" name="Platshållare för sidfot 6"/>
          <p:cNvSpPr>
            <a:spLocks noGrp="1"/>
          </p:cNvSpPr>
          <p:nvPr>
            <p:ph type="ftr" sz="quarter" idx="11"/>
          </p:nvPr>
        </p:nvSpPr>
        <p:spPr/>
        <p:txBody>
          <a:bodyPr/>
          <a:lstStyle/>
          <a:p>
            <a:endParaRPr lang="sv-SE"/>
          </a:p>
        </p:txBody>
      </p:sp>
      <p:sp>
        <p:nvSpPr>
          <p:cNvPr id="8" name="textruta 7"/>
          <p:cNvSpPr txBox="1"/>
          <p:nvPr/>
        </p:nvSpPr>
        <p:spPr>
          <a:xfrm>
            <a:off x="3203848" y="107340"/>
            <a:ext cx="2232248" cy="369332"/>
          </a:xfrm>
          <a:prstGeom prst="rect">
            <a:avLst/>
          </a:prstGeom>
          <a:noFill/>
        </p:spPr>
        <p:txBody>
          <a:bodyPr wrap="square" rtlCol="0">
            <a:spAutoFit/>
          </a:bodyPr>
          <a:lstStyle/>
          <a:p>
            <a:pPr algn="ctr"/>
            <a:r>
              <a:rPr lang="sv-SE" b="1" dirty="0" smtClean="0">
                <a:solidFill>
                  <a:schemeClr val="tx2">
                    <a:lumMod val="60000"/>
                    <a:lumOff val="40000"/>
                  </a:schemeClr>
                </a:solidFill>
              </a:rPr>
              <a:t>Om försäkring</a:t>
            </a:r>
            <a:endParaRPr lang="sv-SE" b="1" dirty="0">
              <a:solidFill>
                <a:schemeClr val="tx2">
                  <a:lumMod val="60000"/>
                  <a:lumOff val="40000"/>
                </a:schemeClr>
              </a:solidFill>
            </a:endParaRPr>
          </a:p>
        </p:txBody>
      </p:sp>
      <p:pic>
        <p:nvPicPr>
          <p:cNvPr id="9" name="Picture 2" descr="Hea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5860075"/>
            <a:ext cx="5904656" cy="973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26645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p:cNvSpPr txBox="1"/>
          <p:nvPr/>
        </p:nvSpPr>
        <p:spPr>
          <a:xfrm>
            <a:off x="7308304" y="188640"/>
            <a:ext cx="1728192" cy="523220"/>
          </a:xfrm>
          <a:prstGeom prst="rect">
            <a:avLst/>
          </a:prstGeom>
          <a:noFill/>
        </p:spPr>
        <p:txBody>
          <a:bodyPr wrap="square" rtlCol="0">
            <a:spAutoFit/>
          </a:bodyPr>
          <a:lstStyle/>
          <a:p>
            <a:pPr algn="ctr"/>
            <a:r>
              <a:rPr lang="sv-SE" sz="2800" b="1" dirty="0">
                <a:solidFill>
                  <a:schemeClr val="accent3"/>
                </a:solidFill>
              </a:rPr>
              <a:t>SVEDEA</a:t>
            </a:r>
          </a:p>
        </p:txBody>
      </p:sp>
      <p:sp>
        <p:nvSpPr>
          <p:cNvPr id="3" name="Rektangel 2"/>
          <p:cNvSpPr/>
          <p:nvPr/>
        </p:nvSpPr>
        <p:spPr>
          <a:xfrm>
            <a:off x="395536" y="889844"/>
            <a:ext cx="8280920" cy="5693866"/>
          </a:xfrm>
          <a:prstGeom prst="rect">
            <a:avLst/>
          </a:prstGeom>
        </p:spPr>
        <p:txBody>
          <a:bodyPr wrap="square">
            <a:spAutoFit/>
          </a:bodyPr>
          <a:lstStyle/>
          <a:p>
            <a:r>
              <a:rPr lang="sv-SE" sz="2800" b="1" dirty="0">
                <a:solidFill>
                  <a:schemeClr val="accent3"/>
                </a:solidFill>
              </a:rPr>
              <a:t>Allmänna undantag från egendomsskydd </a:t>
            </a:r>
          </a:p>
          <a:p>
            <a:r>
              <a:rPr lang="sv-SE" sz="2400" dirty="0"/>
              <a:t>• Motorcykeln har hyrts ut eller lånats ut mot betalning. </a:t>
            </a:r>
            <a:br>
              <a:rPr lang="sv-SE" sz="2400" dirty="0"/>
            </a:br>
            <a:r>
              <a:rPr lang="sv-SE" sz="2400" dirty="0"/>
              <a:t>• Skadan ska ersättas enligt lag, garanti eller annat åtagande. </a:t>
            </a:r>
            <a:br>
              <a:rPr lang="sv-SE" sz="2400" dirty="0"/>
            </a:br>
            <a:r>
              <a:rPr lang="sv-SE" sz="2400" u="heavy" dirty="0"/>
              <a:t>• Motorcykeln används för yrkesmässig trafik eller inom näringsverksamhet.</a:t>
            </a:r>
            <a:br>
              <a:rPr lang="sv-SE" sz="2400" u="heavy" dirty="0"/>
            </a:br>
            <a:r>
              <a:rPr lang="sv-SE" sz="2400" dirty="0"/>
              <a:t>• Föraren själv orsakar skadan med uppsåt eller genom grov vårdslöshet. </a:t>
            </a:r>
            <a:br>
              <a:rPr lang="sv-SE" sz="2400" dirty="0"/>
            </a:br>
            <a:r>
              <a:rPr lang="sv-SE" sz="2400" dirty="0"/>
              <a:t>• Föraren är straffbart påverkad av alkohol, medicin eller annat berusningsmedel. </a:t>
            </a:r>
            <a:br>
              <a:rPr lang="sv-SE" sz="2400" dirty="0"/>
            </a:br>
            <a:r>
              <a:rPr lang="sv-SE" sz="2400" dirty="0"/>
              <a:t>• Föraren kör utan giltigt körkort. </a:t>
            </a:r>
            <a:br>
              <a:rPr lang="sv-SE" sz="2400" dirty="0"/>
            </a:br>
            <a:r>
              <a:rPr lang="sv-SE" sz="2400" dirty="0"/>
              <a:t>• Läraren eller eleven övningskör utan att uppfylla kraven för tillåten övningskörning. </a:t>
            </a:r>
            <a:br>
              <a:rPr lang="sv-SE" sz="2400" dirty="0"/>
            </a:br>
            <a:r>
              <a:rPr lang="sv-SE" sz="2400" dirty="0"/>
              <a:t>• Skadan uppstått vid tävling, träning, uppvisning, hastighetskörning eller liknande ändamål. Godkända utbildningar framgår av vår hemsida svedea.se. </a:t>
            </a:r>
          </a:p>
        </p:txBody>
      </p:sp>
    </p:spTree>
    <p:extLst>
      <p:ext uri="{BB962C8B-B14F-4D97-AF65-F5344CB8AC3E}">
        <p14:creationId xmlns:p14="http://schemas.microsoft.com/office/powerpoint/2010/main" val="3769441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p:cNvSpPr txBox="1"/>
          <p:nvPr/>
        </p:nvSpPr>
        <p:spPr>
          <a:xfrm>
            <a:off x="7092280" y="114326"/>
            <a:ext cx="1728192" cy="461665"/>
          </a:xfrm>
          <a:prstGeom prst="rect">
            <a:avLst/>
          </a:prstGeom>
          <a:noFill/>
        </p:spPr>
        <p:txBody>
          <a:bodyPr wrap="square" rtlCol="0">
            <a:spAutoFit/>
          </a:bodyPr>
          <a:lstStyle/>
          <a:p>
            <a:pPr algn="ctr"/>
            <a:r>
              <a:rPr lang="sv-SE" sz="2400" b="1" dirty="0">
                <a:solidFill>
                  <a:schemeClr val="accent3"/>
                </a:solidFill>
              </a:rPr>
              <a:t>SVEDEA</a:t>
            </a:r>
          </a:p>
        </p:txBody>
      </p:sp>
      <p:sp>
        <p:nvSpPr>
          <p:cNvPr id="3" name="Rektangel 2"/>
          <p:cNvSpPr/>
          <p:nvPr/>
        </p:nvSpPr>
        <p:spPr>
          <a:xfrm>
            <a:off x="539552" y="980728"/>
            <a:ext cx="8208912" cy="4893647"/>
          </a:xfrm>
          <a:prstGeom prst="rect">
            <a:avLst/>
          </a:prstGeom>
        </p:spPr>
        <p:txBody>
          <a:bodyPr wrap="square">
            <a:spAutoFit/>
          </a:bodyPr>
          <a:lstStyle/>
          <a:p>
            <a:r>
              <a:rPr lang="sv-SE" sz="2400" b="1" dirty="0">
                <a:solidFill>
                  <a:schemeClr val="accent3"/>
                </a:solidFill>
              </a:rPr>
              <a:t>Ersättnings-och värderingsregler</a:t>
            </a:r>
            <a:r>
              <a:rPr lang="sv-SE" dirty="0"/>
              <a:t/>
            </a:r>
            <a:br>
              <a:rPr lang="sv-SE" dirty="0"/>
            </a:br>
            <a:r>
              <a:rPr lang="sv-SE" sz="2400" dirty="0" smtClean="0"/>
              <a:t>Förlust </a:t>
            </a:r>
            <a:r>
              <a:rPr lang="sv-SE" sz="2400" dirty="0"/>
              <a:t>eller annan olägenhet av att egendomen inte har kunnat användas ersätts inte. Affektionsvärde eller annat värde av personlig natur ersätts inte. </a:t>
            </a:r>
            <a:br>
              <a:rPr lang="sv-SE" sz="2400" dirty="0"/>
            </a:br>
            <a:r>
              <a:rPr lang="sv-SE" sz="2400" dirty="0"/>
              <a:t>Vid förlust av försäkrat föremål ska du kunna styrka såväl att du äger det förlorade föremålet som vad det är värt och hur gammalt det är. </a:t>
            </a:r>
            <a:r>
              <a:rPr lang="sv-SE" sz="2400" dirty="0" smtClean="0"/>
              <a:t>Skadade </a:t>
            </a:r>
            <a:r>
              <a:rPr lang="sv-SE" sz="2400" dirty="0"/>
              <a:t>föremål ska under skaderegleringstiden hållas tillgängliga för eventuell besiktning. </a:t>
            </a:r>
            <a:br>
              <a:rPr lang="sv-SE" sz="2400" dirty="0"/>
            </a:br>
            <a:r>
              <a:rPr lang="sv-SE" sz="2400" dirty="0"/>
              <a:t>• Ersättning för skada grundas på egendomens marknadsvärde omedelbart före skadan.</a:t>
            </a:r>
            <a:br>
              <a:rPr lang="sv-SE" sz="2400" dirty="0"/>
            </a:br>
            <a:r>
              <a:rPr lang="sv-SE" sz="2400" dirty="0"/>
              <a:t>• Om motorcykeln i förhållande till dess marknadsvärde inte är lönsam att reparera eller om den inte kommit tillrätta efter stöld värderar vi motorcykeln inklusive eventuell utrustning.</a:t>
            </a:r>
          </a:p>
        </p:txBody>
      </p:sp>
    </p:spTree>
    <p:extLst>
      <p:ext uri="{BB962C8B-B14F-4D97-AF65-F5344CB8AC3E}">
        <p14:creationId xmlns:p14="http://schemas.microsoft.com/office/powerpoint/2010/main" val="30593118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539552" y="764704"/>
            <a:ext cx="7488832" cy="5940088"/>
          </a:xfrm>
          <a:prstGeom prst="rect">
            <a:avLst/>
          </a:prstGeom>
        </p:spPr>
        <p:txBody>
          <a:bodyPr wrap="square">
            <a:spAutoFit/>
          </a:bodyPr>
          <a:lstStyle/>
          <a:p>
            <a:r>
              <a:rPr lang="sv-SE" dirty="0"/>
              <a:t> </a:t>
            </a:r>
            <a:r>
              <a:rPr lang="sv-SE" sz="2000" dirty="0" smtClean="0">
                <a:solidFill>
                  <a:schemeClr val="accent3"/>
                </a:solidFill>
              </a:rPr>
              <a:t>Ersättnings-och värderingsregler forts.</a:t>
            </a:r>
            <a:endParaRPr lang="sv-SE" dirty="0" smtClean="0"/>
          </a:p>
          <a:p>
            <a:r>
              <a:rPr lang="sv-SE" sz="2000" dirty="0" smtClean="0"/>
              <a:t>Vi </a:t>
            </a:r>
            <a:r>
              <a:rPr lang="sv-SE" sz="2000" dirty="0"/>
              <a:t>ansvarar för skadekostnaden efter avdrag för </a:t>
            </a:r>
            <a:r>
              <a:rPr lang="sv-SE" sz="2000" dirty="0" smtClean="0"/>
              <a:t>självrisk</a:t>
            </a:r>
            <a:r>
              <a:rPr lang="sv-SE" sz="2000" dirty="0"/>
              <a:t>, eventuellt </a:t>
            </a:r>
            <a:r>
              <a:rPr lang="sv-SE" sz="2000" dirty="0" smtClean="0"/>
              <a:t>aktsamhetsavdrag samt </a:t>
            </a:r>
            <a:r>
              <a:rPr lang="sv-SE" sz="2000" dirty="0"/>
              <a:t>eventuellt åldersavdrag eller andra värderingsunderlag för minskning av ersättningen.</a:t>
            </a:r>
          </a:p>
          <a:p>
            <a:endParaRPr lang="sv-SE" sz="2000" dirty="0" smtClean="0"/>
          </a:p>
          <a:p>
            <a:r>
              <a:rPr lang="sv-SE" sz="2000" dirty="0" smtClean="0"/>
              <a:t>Om </a:t>
            </a:r>
            <a:r>
              <a:rPr lang="sv-SE" sz="2000" dirty="0" err="1"/>
              <a:t>Svedea</a:t>
            </a:r>
            <a:r>
              <a:rPr lang="sv-SE" sz="2000" dirty="0"/>
              <a:t> godtagit att ersättning ska ske genom reparation, ska du ta kontakt med en reparatör du har förtroende för. Du ska be reparatören skicka in ett kostnadsförslag på reparationen. </a:t>
            </a:r>
            <a:endParaRPr lang="sv-SE" sz="2000" dirty="0" smtClean="0"/>
          </a:p>
          <a:p>
            <a:endParaRPr lang="sv-SE" sz="2000" dirty="0"/>
          </a:p>
          <a:p>
            <a:r>
              <a:rPr lang="sv-SE" sz="2000" dirty="0" err="1" smtClean="0"/>
              <a:t>Svedea</a:t>
            </a:r>
            <a:r>
              <a:rPr lang="sv-SE" sz="2000" dirty="0" smtClean="0"/>
              <a:t> </a:t>
            </a:r>
            <a:r>
              <a:rPr lang="sv-SE" sz="2000" dirty="0"/>
              <a:t>avgör om en skada ska ersättas kontant eller repareras. </a:t>
            </a:r>
            <a:r>
              <a:rPr lang="sv-SE" sz="2000" dirty="0" err="1"/>
              <a:t>Svedea</a:t>
            </a:r>
            <a:r>
              <a:rPr lang="sv-SE" sz="2000" dirty="0"/>
              <a:t> har även rätt att avgöra reparationsmetod eller om det ska ersättas med närmast motsvarande egendom.</a:t>
            </a:r>
          </a:p>
          <a:p>
            <a:r>
              <a:rPr lang="sv-SE" sz="2000" dirty="0" err="1"/>
              <a:t>Svedea</a:t>
            </a:r>
            <a:r>
              <a:rPr lang="sv-SE" sz="2000" dirty="0"/>
              <a:t> har också rätt att avgöra var egendomen ska inköpas eller repareras. </a:t>
            </a:r>
          </a:p>
          <a:p>
            <a:r>
              <a:rPr lang="sv-SE" sz="2000" dirty="0"/>
              <a:t>Du ska själv som ägare till motorcykeln efter vårt medgivande beordra reparation och godkänna eller reklamera utfört arbete. </a:t>
            </a:r>
            <a:r>
              <a:rPr lang="sv-SE" sz="2000" dirty="0" err="1"/>
              <a:t>Svedea</a:t>
            </a:r>
            <a:r>
              <a:rPr lang="sv-SE" sz="2000" dirty="0"/>
              <a:t> övertar äganderätten till all egendom som vi ersatt</a:t>
            </a:r>
            <a:r>
              <a:rPr lang="sv-SE" sz="2000" dirty="0" smtClean="0"/>
              <a:t>. </a:t>
            </a:r>
          </a:p>
          <a:p>
            <a:endParaRPr lang="sv-SE" sz="2000" dirty="0"/>
          </a:p>
          <a:p>
            <a:r>
              <a:rPr lang="sv-SE" sz="2000" dirty="0" smtClean="0"/>
              <a:t>Vi har alltid rätt att överta egendom som vi har ersatt.</a:t>
            </a:r>
            <a:r>
              <a:rPr lang="sv-SE" sz="2000" b="1" dirty="0"/>
              <a:t> </a:t>
            </a:r>
            <a:endParaRPr lang="sv-SE" sz="2000" dirty="0"/>
          </a:p>
        </p:txBody>
      </p:sp>
      <p:sp>
        <p:nvSpPr>
          <p:cNvPr id="4" name="Rektangel 3"/>
          <p:cNvSpPr/>
          <p:nvPr/>
        </p:nvSpPr>
        <p:spPr>
          <a:xfrm>
            <a:off x="7812360" y="261682"/>
            <a:ext cx="1020472" cy="400110"/>
          </a:xfrm>
          <a:prstGeom prst="rect">
            <a:avLst/>
          </a:prstGeom>
        </p:spPr>
        <p:txBody>
          <a:bodyPr wrap="none">
            <a:spAutoFit/>
          </a:bodyPr>
          <a:lstStyle/>
          <a:p>
            <a:pPr algn="ctr"/>
            <a:r>
              <a:rPr lang="sv-SE" sz="2000" b="1" dirty="0" smtClean="0">
                <a:solidFill>
                  <a:schemeClr val="accent3"/>
                </a:solidFill>
              </a:rPr>
              <a:t>SVEDEA</a:t>
            </a:r>
            <a:endParaRPr lang="sv-SE" sz="2000" b="1" dirty="0">
              <a:solidFill>
                <a:schemeClr val="accent3"/>
              </a:solidFill>
            </a:endParaRPr>
          </a:p>
        </p:txBody>
      </p:sp>
    </p:spTree>
    <p:extLst>
      <p:ext uri="{BB962C8B-B14F-4D97-AF65-F5344CB8AC3E}">
        <p14:creationId xmlns:p14="http://schemas.microsoft.com/office/powerpoint/2010/main" val="38503411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smtClean="0"/>
              <a:t>2022-04-13</a:t>
            </a:r>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160E26B-AF21-4D4A-B9BC-4DB7AB9C6B15}" type="slidenum">
              <a:rPr lang="sv-SE" smtClean="0"/>
              <a:t>23</a:t>
            </a:fld>
            <a:endParaRPr lang="sv-SE"/>
          </a:p>
        </p:txBody>
      </p:sp>
      <p:sp>
        <p:nvSpPr>
          <p:cNvPr id="5" name="textruta 4"/>
          <p:cNvSpPr txBox="1"/>
          <p:nvPr/>
        </p:nvSpPr>
        <p:spPr>
          <a:xfrm>
            <a:off x="5796136" y="194539"/>
            <a:ext cx="2854308" cy="461665"/>
          </a:xfrm>
          <a:prstGeom prst="rect">
            <a:avLst/>
          </a:prstGeom>
          <a:noFill/>
        </p:spPr>
        <p:txBody>
          <a:bodyPr wrap="none" rtlCol="0">
            <a:spAutoFit/>
          </a:bodyPr>
          <a:lstStyle/>
          <a:p>
            <a:r>
              <a:rPr lang="sv-SE" sz="2400" dirty="0" err="1" smtClean="0">
                <a:solidFill>
                  <a:schemeClr val="accent5"/>
                </a:solidFill>
              </a:rPr>
              <a:t>Bilsport&amp;Mc</a:t>
            </a:r>
            <a:r>
              <a:rPr lang="sv-SE" sz="2400" dirty="0" smtClean="0">
                <a:solidFill>
                  <a:schemeClr val="accent5"/>
                </a:solidFill>
              </a:rPr>
              <a:t>  </a:t>
            </a:r>
            <a:r>
              <a:rPr lang="sv-SE" sz="2400" dirty="0" err="1" smtClean="0">
                <a:solidFill>
                  <a:schemeClr val="accent5"/>
                </a:solidFill>
              </a:rPr>
              <a:t>Classica</a:t>
            </a:r>
            <a:endParaRPr lang="sv-SE" sz="2400" dirty="0">
              <a:solidFill>
                <a:schemeClr val="accent5"/>
              </a:solidFill>
            </a:endParaRPr>
          </a:p>
        </p:txBody>
      </p:sp>
      <p:sp>
        <p:nvSpPr>
          <p:cNvPr id="6" name="Rektangel 5"/>
          <p:cNvSpPr/>
          <p:nvPr/>
        </p:nvSpPr>
        <p:spPr>
          <a:xfrm>
            <a:off x="369524" y="652194"/>
            <a:ext cx="8280920" cy="5878532"/>
          </a:xfrm>
          <a:prstGeom prst="rect">
            <a:avLst/>
          </a:prstGeom>
        </p:spPr>
        <p:txBody>
          <a:bodyPr wrap="square">
            <a:spAutoFit/>
          </a:bodyPr>
          <a:lstStyle/>
          <a:p>
            <a:r>
              <a:rPr lang="sv-SE" sz="2400" b="1" dirty="0" err="1" smtClean="0">
                <a:solidFill>
                  <a:schemeClr val="accent5"/>
                </a:solidFill>
              </a:rPr>
              <a:t>Classica</a:t>
            </a:r>
            <a:r>
              <a:rPr lang="sv-SE" sz="2400" b="1" dirty="0" smtClean="0"/>
              <a:t> </a:t>
            </a:r>
            <a:r>
              <a:rPr lang="sv-SE" sz="2400" dirty="0" smtClean="0"/>
              <a:t/>
            </a:r>
            <a:br>
              <a:rPr lang="sv-SE" sz="2400" dirty="0" smtClean="0"/>
            </a:br>
            <a:r>
              <a:rPr lang="sv-SE" sz="2000" dirty="0" smtClean="0"/>
              <a:t>Mc:n </a:t>
            </a:r>
            <a:r>
              <a:rPr lang="sv-SE" sz="2000" dirty="0"/>
              <a:t>ska vara äldre än 20 år och i </a:t>
            </a:r>
            <a:r>
              <a:rPr lang="sv-SE" sz="2000" dirty="0" smtClean="0"/>
              <a:t>originalutförande.</a:t>
            </a:r>
            <a:r>
              <a:rPr lang="sv-SE" sz="2000" dirty="0"/>
              <a:t> Fordonet får ej vara ombyggt</a:t>
            </a:r>
            <a:r>
              <a:rPr lang="sv-SE" sz="2000" dirty="0" smtClean="0"/>
              <a:t>.*</a:t>
            </a:r>
            <a:r>
              <a:rPr lang="sv-SE" sz="2000" dirty="0"/>
              <a:t/>
            </a:r>
            <a:br>
              <a:rPr lang="sv-SE" sz="2000" dirty="0"/>
            </a:br>
            <a:r>
              <a:rPr lang="sv-SE" sz="2000" dirty="0" smtClean="0"/>
              <a:t>Mc:n </a:t>
            </a:r>
            <a:r>
              <a:rPr lang="sv-SE" sz="2000" dirty="0"/>
              <a:t>ska vara av årsmodell 1995 eller äldre och i fint skick</a:t>
            </a:r>
            <a:r>
              <a:rPr lang="sv-SE" sz="2000" dirty="0" smtClean="0"/>
              <a:t>.*</a:t>
            </a:r>
            <a:endParaRPr lang="sv-SE" sz="2000" dirty="0"/>
          </a:p>
          <a:p>
            <a:r>
              <a:rPr lang="sv-SE" sz="2000" i="1" dirty="0"/>
              <a:t>Foto behövs inte för att teckna försäkring men är bra att kunna visa upp vid skadereglering</a:t>
            </a:r>
            <a:endParaRPr lang="sv-SE" sz="2000" dirty="0" smtClean="0"/>
          </a:p>
          <a:p>
            <a:r>
              <a:rPr lang="sv-SE" sz="2000" dirty="0" smtClean="0"/>
              <a:t>Maximalt </a:t>
            </a:r>
            <a:r>
              <a:rPr lang="sv-SE" sz="2000" dirty="0"/>
              <a:t>ersättningsbelopp är 150 000 kr.</a:t>
            </a:r>
          </a:p>
          <a:p>
            <a:pPr marL="342900" indent="-342900">
              <a:buFont typeface="Arial" panose="020B0604020202020204" pitchFamily="34" charset="0"/>
              <a:buChar char="•"/>
            </a:pPr>
            <a:r>
              <a:rPr lang="sv-SE" sz="2000" dirty="0" smtClean="0"/>
              <a:t>Försäkringsalternativ </a:t>
            </a:r>
            <a:r>
              <a:rPr lang="sv-SE" sz="2000" dirty="0" err="1"/>
              <a:t>Classica</a:t>
            </a:r>
            <a:r>
              <a:rPr lang="sv-SE" sz="2000" dirty="0"/>
              <a:t> tecknas endast som helförsäkring (trafikförsäkring, </a:t>
            </a:r>
            <a:r>
              <a:rPr lang="sv-SE" sz="2000" dirty="0" smtClean="0"/>
              <a:t>egendomsskydd och </a:t>
            </a:r>
            <a:r>
              <a:rPr lang="sv-SE" sz="2000" dirty="0"/>
              <a:t>vagnskadeförsäkring). Maskinskadeförsäkring finns inte till </a:t>
            </a:r>
            <a:r>
              <a:rPr lang="sv-SE" sz="2000" dirty="0" err="1"/>
              <a:t>Classica</a:t>
            </a:r>
            <a:r>
              <a:rPr lang="sv-SE" sz="2000" dirty="0"/>
              <a:t>.</a:t>
            </a:r>
          </a:p>
          <a:p>
            <a:pPr marL="342900" indent="-342900">
              <a:buFont typeface="Arial" panose="020B0604020202020204" pitchFamily="34" charset="0"/>
              <a:buChar char="•"/>
            </a:pPr>
            <a:r>
              <a:rPr lang="sv-SE" sz="2000" dirty="0" smtClean="0"/>
              <a:t>För </a:t>
            </a:r>
            <a:r>
              <a:rPr lang="sv-SE" sz="2000" dirty="0" err="1"/>
              <a:t>Classica</a:t>
            </a:r>
            <a:r>
              <a:rPr lang="sv-SE" sz="2000" dirty="0"/>
              <a:t> finns endast avställningsförsäkring som omfattar brand- stöld- och vagnskadeförsäkring.</a:t>
            </a:r>
          </a:p>
          <a:p>
            <a:endParaRPr lang="sv-SE" sz="2000" b="1" dirty="0" smtClean="0">
              <a:solidFill>
                <a:schemeClr val="accent5"/>
              </a:solidFill>
            </a:endParaRPr>
          </a:p>
          <a:p>
            <a:r>
              <a:rPr lang="sv-SE" sz="2400" b="1" dirty="0" smtClean="0">
                <a:solidFill>
                  <a:schemeClr val="accent5"/>
                </a:solidFill>
              </a:rPr>
              <a:t>Användning</a:t>
            </a:r>
            <a:r>
              <a:rPr lang="sv-SE" sz="2800" b="1" dirty="0" smtClean="0">
                <a:solidFill>
                  <a:schemeClr val="accent5"/>
                </a:solidFill>
              </a:rPr>
              <a:t> </a:t>
            </a:r>
            <a:r>
              <a:rPr lang="sv-SE" sz="2400" b="1" dirty="0"/>
              <a:t/>
            </a:r>
            <a:br>
              <a:rPr lang="sv-SE" sz="2400" b="1" dirty="0"/>
            </a:br>
            <a:r>
              <a:rPr lang="sv-SE" sz="2000" dirty="0"/>
              <a:t>Fordonet får inte användas i yrkesmässig verksamhet. Skada som sker vid tävling eller träning inför tävling ersätts inte av försäkringen</a:t>
            </a:r>
            <a:r>
              <a:rPr lang="sv-SE" sz="2000" dirty="0" smtClean="0"/>
              <a:t>.</a:t>
            </a:r>
          </a:p>
          <a:p>
            <a:endParaRPr lang="sv-SE" sz="2000" dirty="0"/>
          </a:p>
          <a:p>
            <a:endParaRPr lang="sv-SE" sz="2400" b="1" dirty="0" smtClean="0">
              <a:solidFill>
                <a:schemeClr val="accent5"/>
              </a:solidFill>
            </a:endParaRPr>
          </a:p>
        </p:txBody>
      </p:sp>
    </p:spTree>
    <p:extLst>
      <p:ext uri="{BB962C8B-B14F-4D97-AF65-F5344CB8AC3E}">
        <p14:creationId xmlns:p14="http://schemas.microsoft.com/office/powerpoint/2010/main" val="31060507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smtClean="0"/>
              <a:t>2022-04-13</a:t>
            </a:r>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160E26B-AF21-4D4A-B9BC-4DB7AB9C6B15}" type="slidenum">
              <a:rPr lang="sv-SE" smtClean="0"/>
              <a:t>24</a:t>
            </a:fld>
            <a:endParaRPr lang="sv-SE"/>
          </a:p>
        </p:txBody>
      </p:sp>
      <p:sp>
        <p:nvSpPr>
          <p:cNvPr id="5" name="Rektangel 4"/>
          <p:cNvSpPr/>
          <p:nvPr/>
        </p:nvSpPr>
        <p:spPr>
          <a:xfrm>
            <a:off x="5724128" y="188640"/>
            <a:ext cx="2822247" cy="461665"/>
          </a:xfrm>
          <a:prstGeom prst="rect">
            <a:avLst/>
          </a:prstGeom>
        </p:spPr>
        <p:txBody>
          <a:bodyPr wrap="none">
            <a:spAutoFit/>
          </a:bodyPr>
          <a:lstStyle/>
          <a:p>
            <a:r>
              <a:rPr lang="sv-SE" sz="2400" dirty="0" err="1">
                <a:solidFill>
                  <a:schemeClr val="accent5"/>
                </a:solidFill>
              </a:rPr>
              <a:t>Bilsport&amp;Mc</a:t>
            </a:r>
            <a:r>
              <a:rPr lang="sv-SE" dirty="0">
                <a:solidFill>
                  <a:schemeClr val="accent5"/>
                </a:solidFill>
              </a:rPr>
              <a:t>  </a:t>
            </a:r>
            <a:r>
              <a:rPr lang="sv-SE" sz="2400" dirty="0" err="1">
                <a:solidFill>
                  <a:schemeClr val="accent5"/>
                </a:solidFill>
              </a:rPr>
              <a:t>Classica</a:t>
            </a:r>
            <a:endParaRPr lang="sv-SE" sz="2400" dirty="0">
              <a:solidFill>
                <a:schemeClr val="accent5"/>
              </a:solidFill>
            </a:endParaRPr>
          </a:p>
        </p:txBody>
      </p:sp>
      <p:sp>
        <p:nvSpPr>
          <p:cNvPr id="6" name="Rektangel 5"/>
          <p:cNvSpPr/>
          <p:nvPr/>
        </p:nvSpPr>
        <p:spPr>
          <a:xfrm>
            <a:off x="395536" y="1196752"/>
            <a:ext cx="8352928" cy="4862870"/>
          </a:xfrm>
          <a:prstGeom prst="rect">
            <a:avLst/>
          </a:prstGeom>
        </p:spPr>
        <p:txBody>
          <a:bodyPr wrap="square">
            <a:spAutoFit/>
          </a:bodyPr>
          <a:lstStyle/>
          <a:p>
            <a:r>
              <a:rPr lang="sv-SE" sz="2000" b="1" dirty="0">
                <a:solidFill>
                  <a:schemeClr val="accent5"/>
                </a:solidFill>
              </a:rPr>
              <a:t>MC-försäkring</a:t>
            </a:r>
          </a:p>
          <a:p>
            <a:r>
              <a:rPr lang="sv-SE" sz="2000" dirty="0" smtClean="0"/>
              <a:t>Kan </a:t>
            </a:r>
            <a:r>
              <a:rPr lang="sv-SE" sz="2000" dirty="0"/>
              <a:t>innehålla följande:</a:t>
            </a:r>
          </a:p>
          <a:p>
            <a:pPr marL="342900" indent="-342900">
              <a:buAutoNum type="alphaUcParenR"/>
            </a:pPr>
            <a:r>
              <a:rPr lang="sv-SE" sz="2000" dirty="0" smtClean="0"/>
              <a:t>Trafikförsäkring</a:t>
            </a:r>
            <a:r>
              <a:rPr lang="sv-SE" sz="2000" dirty="0"/>
              <a:t>.</a:t>
            </a:r>
            <a:br>
              <a:rPr lang="sv-SE" sz="2000" dirty="0"/>
            </a:br>
            <a:r>
              <a:rPr lang="sv-SE" sz="2000" dirty="0"/>
              <a:t>B) Egendomsskydd (brand-, stöld-, räddnings-, glas-, maskinskadeförsäkring, rättsskydd).</a:t>
            </a:r>
            <a:br>
              <a:rPr lang="sv-SE" sz="2000" dirty="0"/>
            </a:br>
            <a:r>
              <a:rPr lang="sv-SE" sz="2000" dirty="0"/>
              <a:t>C) Vagnskadeförsäkring.</a:t>
            </a:r>
            <a:br>
              <a:rPr lang="sv-SE" sz="2000" dirty="0"/>
            </a:br>
            <a:r>
              <a:rPr lang="sv-SE" sz="2000" dirty="0"/>
              <a:t>D) Trygghet</a:t>
            </a:r>
            <a:r>
              <a:rPr lang="sv-SE" sz="2000" dirty="0" smtClean="0"/>
              <a:t>+</a:t>
            </a:r>
          </a:p>
          <a:p>
            <a:pPr marL="342900" indent="-342900">
              <a:buAutoNum type="alphaUcParenR"/>
            </a:pPr>
            <a:endParaRPr lang="sv-SE" dirty="0"/>
          </a:p>
          <a:p>
            <a:r>
              <a:rPr lang="sv-SE" sz="2000" b="1" dirty="0">
                <a:solidFill>
                  <a:schemeClr val="accent5"/>
                </a:solidFill>
              </a:rPr>
              <a:t>Godkänd skyddsutrustning</a:t>
            </a:r>
          </a:p>
          <a:p>
            <a:r>
              <a:rPr lang="sv-SE" sz="2000" dirty="0"/>
              <a:t>Med godkänd skyddsutrustning menas</a:t>
            </a:r>
            <a:br>
              <a:rPr lang="sv-SE" sz="2000" dirty="0"/>
            </a:br>
            <a:r>
              <a:rPr lang="sv-SE" sz="2000" dirty="0"/>
              <a:t>l</a:t>
            </a:r>
            <a:r>
              <a:rPr lang="sv-SE" sz="2000" dirty="0" smtClean="0"/>
              <a:t>agstadgad CE- </a:t>
            </a:r>
            <a:r>
              <a:rPr lang="sv-SE" sz="2000" dirty="0"/>
              <a:t>eller </a:t>
            </a:r>
            <a:r>
              <a:rPr lang="sv-SE" sz="2000" dirty="0" smtClean="0"/>
              <a:t>SNELL- </a:t>
            </a:r>
            <a:r>
              <a:rPr lang="sv-SE" sz="2000" dirty="0"/>
              <a:t>märkt </a:t>
            </a:r>
            <a:r>
              <a:rPr lang="sv-SE" sz="2000" dirty="0" smtClean="0"/>
              <a:t>hjälm</a:t>
            </a:r>
          </a:p>
          <a:p>
            <a:endParaRPr lang="sv-SE" sz="2400" dirty="0"/>
          </a:p>
          <a:p>
            <a:r>
              <a:rPr lang="sv-SE" sz="2000" i="1" dirty="0" err="1"/>
              <a:t>Classica</a:t>
            </a:r>
            <a:r>
              <a:rPr lang="sv-SE" sz="2000" i="1" dirty="0"/>
              <a:t> har inget krav på skyddsutrustning utöver hjälm.</a:t>
            </a:r>
            <a:endParaRPr lang="sv-SE" sz="2000" dirty="0"/>
          </a:p>
          <a:p>
            <a:pPr marL="342900" indent="-342900">
              <a:buAutoNum type="alphaUcParenR"/>
            </a:pPr>
            <a:endParaRPr lang="sv-SE" dirty="0"/>
          </a:p>
          <a:p>
            <a:endParaRPr lang="sv-SE" dirty="0"/>
          </a:p>
        </p:txBody>
      </p:sp>
    </p:spTree>
    <p:extLst>
      <p:ext uri="{BB962C8B-B14F-4D97-AF65-F5344CB8AC3E}">
        <p14:creationId xmlns:p14="http://schemas.microsoft.com/office/powerpoint/2010/main" val="34630272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smtClean="0"/>
              <a:t>2022-04-13</a:t>
            </a:r>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160E26B-AF21-4D4A-B9BC-4DB7AB9C6B15}" type="slidenum">
              <a:rPr lang="sv-SE" smtClean="0"/>
              <a:t>25</a:t>
            </a:fld>
            <a:endParaRPr lang="sv-SE"/>
          </a:p>
        </p:txBody>
      </p:sp>
      <p:sp>
        <p:nvSpPr>
          <p:cNvPr id="5" name="Rektangel 4"/>
          <p:cNvSpPr/>
          <p:nvPr/>
        </p:nvSpPr>
        <p:spPr>
          <a:xfrm>
            <a:off x="6732240" y="332656"/>
            <a:ext cx="2189702" cy="369332"/>
          </a:xfrm>
          <a:prstGeom prst="rect">
            <a:avLst/>
          </a:prstGeom>
        </p:spPr>
        <p:txBody>
          <a:bodyPr wrap="none">
            <a:spAutoFit/>
          </a:bodyPr>
          <a:lstStyle/>
          <a:p>
            <a:r>
              <a:rPr lang="sv-SE" dirty="0" err="1">
                <a:solidFill>
                  <a:schemeClr val="accent5"/>
                </a:solidFill>
              </a:rPr>
              <a:t>Bilsport&amp;Mc</a:t>
            </a:r>
            <a:r>
              <a:rPr lang="sv-SE" dirty="0">
                <a:solidFill>
                  <a:schemeClr val="accent5"/>
                </a:solidFill>
              </a:rPr>
              <a:t>  </a:t>
            </a:r>
            <a:r>
              <a:rPr lang="sv-SE" dirty="0" err="1">
                <a:solidFill>
                  <a:schemeClr val="accent5"/>
                </a:solidFill>
              </a:rPr>
              <a:t>Classica</a:t>
            </a:r>
            <a:endParaRPr lang="sv-SE" dirty="0">
              <a:solidFill>
                <a:schemeClr val="accent5"/>
              </a:solidFill>
            </a:endParaRPr>
          </a:p>
        </p:txBody>
      </p:sp>
      <p:sp>
        <p:nvSpPr>
          <p:cNvPr id="6" name="Rektangel 5"/>
          <p:cNvSpPr/>
          <p:nvPr/>
        </p:nvSpPr>
        <p:spPr>
          <a:xfrm>
            <a:off x="266655" y="836712"/>
            <a:ext cx="8670422" cy="5447645"/>
          </a:xfrm>
          <a:prstGeom prst="rect">
            <a:avLst/>
          </a:prstGeom>
        </p:spPr>
        <p:txBody>
          <a:bodyPr wrap="square">
            <a:spAutoFit/>
          </a:bodyPr>
          <a:lstStyle/>
          <a:p>
            <a:r>
              <a:rPr lang="sv-SE" sz="2400" b="1" dirty="0">
                <a:solidFill>
                  <a:schemeClr val="accent5"/>
                </a:solidFill>
              </a:rPr>
              <a:t>Förvaring</a:t>
            </a:r>
          </a:p>
          <a:p>
            <a:r>
              <a:rPr lang="sv-SE" sz="2000" dirty="0"/>
              <a:t>När mc:n finns på hemorten ska den nattetid förvaras i låst utrymme med fyra väggar, tak och låst dörr. Om du har en garageförsäkring måste fordonet vara avställt hos Vägtrafikregistret. Fordonet får inte användas i trafik och ska förvaras i låst utrymme, t ex garage eller förråd. </a:t>
            </a:r>
          </a:p>
          <a:p>
            <a:r>
              <a:rPr lang="sv-SE" sz="2000" dirty="0"/>
              <a:t>Om fordonet inte förvaras i låst utrymme nedsätts ersättningen. </a:t>
            </a:r>
            <a:endParaRPr lang="sv-SE" sz="2000" dirty="0" smtClean="0"/>
          </a:p>
          <a:p>
            <a:r>
              <a:rPr lang="sv-SE" sz="2400" b="1" dirty="0">
                <a:solidFill>
                  <a:schemeClr val="accent5"/>
                </a:solidFill>
              </a:rPr>
              <a:t>Låsning</a:t>
            </a:r>
          </a:p>
          <a:p>
            <a:r>
              <a:rPr lang="sv-SE" sz="2000" dirty="0"/>
              <a:t>Mc:n ska vara låst med två skilda godkända lås, dvs </a:t>
            </a:r>
            <a:r>
              <a:rPr lang="sv-SE" sz="2000" dirty="0" err="1"/>
              <a:t>styrlås</a:t>
            </a:r>
            <a:r>
              <a:rPr lang="sv-SE" sz="2000" dirty="0"/>
              <a:t> och bygel-, kätting- eller </a:t>
            </a:r>
            <a:r>
              <a:rPr lang="sv-SE" sz="2000" dirty="0" err="1"/>
              <a:t>bromsskivelås</a:t>
            </a:r>
            <a:r>
              <a:rPr lang="sv-SE" sz="2000" dirty="0"/>
              <a:t> som Stöldskyddsföreningen rekommenderar.</a:t>
            </a:r>
            <a:br>
              <a:rPr lang="sv-SE" sz="2000" dirty="0"/>
            </a:br>
            <a:r>
              <a:rPr lang="sv-SE" sz="2000" dirty="0"/>
              <a:t>Om bygel- eller kättinglås används ska det omsluta två av mc:ns motstående ramdelar. </a:t>
            </a:r>
          </a:p>
          <a:p>
            <a:r>
              <a:rPr lang="sv-SE" sz="2000" dirty="0"/>
              <a:t>Mc-scooters som </a:t>
            </a:r>
            <a:r>
              <a:rPr lang="sv-SE" sz="2000" dirty="0" err="1"/>
              <a:t>pga</a:t>
            </a:r>
            <a:r>
              <a:rPr lang="sv-SE" sz="2000" dirty="0"/>
              <a:t> sin grundkonstruktion inte går att låsa med två skilda lås behöver endast låsas med </a:t>
            </a:r>
            <a:r>
              <a:rPr lang="sv-SE" sz="2000" dirty="0" err="1"/>
              <a:t>styrlås</a:t>
            </a:r>
            <a:r>
              <a:rPr lang="sv-SE" sz="2000" dirty="0"/>
              <a:t>. </a:t>
            </a:r>
            <a:endParaRPr lang="sv-SE" sz="2000" dirty="0" smtClean="0"/>
          </a:p>
          <a:p>
            <a:endParaRPr lang="sv-SE" sz="2000" i="1" dirty="0" smtClean="0"/>
          </a:p>
          <a:p>
            <a:r>
              <a:rPr lang="sv-SE" sz="2000" i="1" dirty="0" smtClean="0"/>
              <a:t>Bygel </a:t>
            </a:r>
            <a:r>
              <a:rPr lang="sv-SE" sz="2000" i="1" dirty="0"/>
              <a:t>eller kättinglås skall omsluta fordonets ram och/eller hjul.</a:t>
            </a:r>
            <a:endParaRPr lang="sv-SE" sz="2000" dirty="0"/>
          </a:p>
          <a:p>
            <a:endParaRPr lang="sv-SE" sz="2000" dirty="0" smtClean="0"/>
          </a:p>
          <a:p>
            <a:endParaRPr lang="sv-SE" sz="2000" dirty="0"/>
          </a:p>
        </p:txBody>
      </p:sp>
    </p:spTree>
    <p:extLst>
      <p:ext uri="{BB962C8B-B14F-4D97-AF65-F5344CB8AC3E}">
        <p14:creationId xmlns:p14="http://schemas.microsoft.com/office/powerpoint/2010/main" val="37456331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smtClean="0"/>
              <a:t>2022-04-13</a:t>
            </a:r>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160E26B-AF21-4D4A-B9BC-4DB7AB9C6B15}" type="slidenum">
              <a:rPr lang="sv-SE" smtClean="0"/>
              <a:t>26</a:t>
            </a:fld>
            <a:endParaRPr lang="sv-SE"/>
          </a:p>
        </p:txBody>
      </p:sp>
      <p:sp>
        <p:nvSpPr>
          <p:cNvPr id="5" name="Rektangel 4"/>
          <p:cNvSpPr/>
          <p:nvPr/>
        </p:nvSpPr>
        <p:spPr>
          <a:xfrm>
            <a:off x="5966164" y="188640"/>
            <a:ext cx="2854308" cy="461665"/>
          </a:xfrm>
          <a:prstGeom prst="rect">
            <a:avLst/>
          </a:prstGeom>
        </p:spPr>
        <p:txBody>
          <a:bodyPr wrap="none">
            <a:spAutoFit/>
          </a:bodyPr>
          <a:lstStyle/>
          <a:p>
            <a:r>
              <a:rPr lang="sv-SE" sz="2400" dirty="0" err="1">
                <a:solidFill>
                  <a:schemeClr val="accent5"/>
                </a:solidFill>
              </a:rPr>
              <a:t>Bilsport&amp;Mc</a:t>
            </a:r>
            <a:r>
              <a:rPr lang="sv-SE" sz="2400" dirty="0">
                <a:solidFill>
                  <a:schemeClr val="accent5"/>
                </a:solidFill>
              </a:rPr>
              <a:t>  </a:t>
            </a:r>
            <a:r>
              <a:rPr lang="sv-SE" sz="2400" dirty="0" err="1">
                <a:solidFill>
                  <a:schemeClr val="accent5"/>
                </a:solidFill>
              </a:rPr>
              <a:t>Classica</a:t>
            </a:r>
            <a:endParaRPr lang="sv-SE" sz="2400" dirty="0">
              <a:solidFill>
                <a:schemeClr val="accent5"/>
              </a:solidFill>
            </a:endParaRPr>
          </a:p>
        </p:txBody>
      </p:sp>
      <p:sp>
        <p:nvSpPr>
          <p:cNvPr id="6" name="Rektangel 5"/>
          <p:cNvSpPr/>
          <p:nvPr/>
        </p:nvSpPr>
        <p:spPr>
          <a:xfrm>
            <a:off x="539552" y="889844"/>
            <a:ext cx="8280920" cy="4462760"/>
          </a:xfrm>
          <a:prstGeom prst="rect">
            <a:avLst/>
          </a:prstGeom>
        </p:spPr>
        <p:txBody>
          <a:bodyPr wrap="square">
            <a:spAutoFit/>
          </a:bodyPr>
          <a:lstStyle/>
          <a:p>
            <a:r>
              <a:rPr lang="sv-SE" sz="2400" b="1" dirty="0" smtClean="0">
                <a:solidFill>
                  <a:schemeClr val="accent5"/>
                </a:solidFill>
              </a:rPr>
              <a:t>Stöld </a:t>
            </a:r>
            <a:endParaRPr lang="sv-SE" sz="2400" b="1" dirty="0">
              <a:solidFill>
                <a:schemeClr val="accent5"/>
              </a:solidFill>
            </a:endParaRPr>
          </a:p>
          <a:p>
            <a:r>
              <a:rPr lang="sv-SE" sz="2000" dirty="0"/>
              <a:t>Om din mc blir stulen betalar vi köp av en motsvarande mc, dock aldrig kontant ersättning. Maxersättning för fordonet är 150 000 kronor. Villkoret är att mc:n inte påträffas inom 14 dagar efter att du lämnat oss din skriftliga skadeanmälan. Du får också betalt för skador på mc:n som uppstått vid stöld eller stöldförsök. </a:t>
            </a:r>
          </a:p>
          <a:p>
            <a:endParaRPr lang="sv-SE" sz="2000" dirty="0" smtClean="0"/>
          </a:p>
          <a:p>
            <a:r>
              <a:rPr lang="sv-SE" sz="2000" dirty="0" smtClean="0"/>
              <a:t>Du </a:t>
            </a:r>
            <a:r>
              <a:rPr lang="sv-SE" sz="2000" dirty="0"/>
              <a:t>får ingen ersättning om en familjemedlem eller annan person som har tillgång till mc:n utan lov använder och skadar fordonet. </a:t>
            </a:r>
          </a:p>
          <a:p>
            <a:endParaRPr lang="sv-SE" sz="2000" u="sng" dirty="0" smtClean="0"/>
          </a:p>
          <a:p>
            <a:r>
              <a:rPr lang="sv-SE" sz="2000" i="1" dirty="0" smtClean="0"/>
              <a:t>Självrisken </a:t>
            </a:r>
            <a:r>
              <a:rPr lang="sv-SE" sz="2000" i="1" dirty="0"/>
              <a:t>är 1 500 kr vid första skadan. Om mc:n inte varit låst med två skilda godkända lås höjs självrisken till 5 000 kr. Vid upprepad stöldskada inom 12 månader höjs självrisken till 3 000 kr eller 10 000 kr om mc:n inte varit låst med två skilda lås.</a:t>
            </a:r>
          </a:p>
        </p:txBody>
      </p:sp>
    </p:spTree>
    <p:extLst>
      <p:ext uri="{BB962C8B-B14F-4D97-AF65-F5344CB8AC3E}">
        <p14:creationId xmlns:p14="http://schemas.microsoft.com/office/powerpoint/2010/main" val="25521829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smtClean="0"/>
              <a:t>2022-04-13</a:t>
            </a:r>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160E26B-AF21-4D4A-B9BC-4DB7AB9C6B15}" type="slidenum">
              <a:rPr lang="sv-SE" smtClean="0"/>
              <a:t>27</a:t>
            </a:fld>
            <a:endParaRPr lang="sv-SE"/>
          </a:p>
        </p:txBody>
      </p:sp>
      <p:sp>
        <p:nvSpPr>
          <p:cNvPr id="5" name="Rektangel 4"/>
          <p:cNvSpPr/>
          <p:nvPr/>
        </p:nvSpPr>
        <p:spPr>
          <a:xfrm>
            <a:off x="6519753" y="188640"/>
            <a:ext cx="2418739" cy="400110"/>
          </a:xfrm>
          <a:prstGeom prst="rect">
            <a:avLst/>
          </a:prstGeom>
        </p:spPr>
        <p:txBody>
          <a:bodyPr wrap="none">
            <a:spAutoFit/>
          </a:bodyPr>
          <a:lstStyle/>
          <a:p>
            <a:r>
              <a:rPr lang="sv-SE" sz="2000" dirty="0" err="1">
                <a:solidFill>
                  <a:schemeClr val="accent5"/>
                </a:solidFill>
              </a:rPr>
              <a:t>Bilsport&amp;Mc</a:t>
            </a:r>
            <a:r>
              <a:rPr lang="sv-SE" sz="2000" dirty="0">
                <a:solidFill>
                  <a:schemeClr val="accent5"/>
                </a:solidFill>
              </a:rPr>
              <a:t>  </a:t>
            </a:r>
            <a:r>
              <a:rPr lang="sv-SE" sz="2000" dirty="0" err="1">
                <a:solidFill>
                  <a:schemeClr val="accent5"/>
                </a:solidFill>
              </a:rPr>
              <a:t>Classica</a:t>
            </a:r>
            <a:endParaRPr lang="sv-SE" sz="2000" dirty="0">
              <a:solidFill>
                <a:schemeClr val="accent5"/>
              </a:solidFill>
            </a:endParaRPr>
          </a:p>
        </p:txBody>
      </p:sp>
      <p:sp>
        <p:nvSpPr>
          <p:cNvPr id="6" name="Rektangel 5"/>
          <p:cNvSpPr/>
          <p:nvPr/>
        </p:nvSpPr>
        <p:spPr>
          <a:xfrm>
            <a:off x="539552" y="980728"/>
            <a:ext cx="8382390" cy="5570756"/>
          </a:xfrm>
          <a:prstGeom prst="rect">
            <a:avLst/>
          </a:prstGeom>
        </p:spPr>
        <p:txBody>
          <a:bodyPr wrap="square">
            <a:spAutoFit/>
          </a:bodyPr>
          <a:lstStyle/>
          <a:p>
            <a:r>
              <a:rPr lang="sv-SE" sz="2800" b="1" dirty="0" smtClean="0">
                <a:solidFill>
                  <a:schemeClr val="accent5"/>
                </a:solidFill>
              </a:rPr>
              <a:t>Lojalitetsprogram</a:t>
            </a:r>
          </a:p>
          <a:p>
            <a:r>
              <a:rPr lang="sv-SE" sz="2800" b="1" dirty="0">
                <a:solidFill>
                  <a:schemeClr val="accent5"/>
                </a:solidFill>
              </a:rPr>
              <a:t/>
            </a:r>
            <a:br>
              <a:rPr lang="sv-SE" sz="2800" b="1" dirty="0">
                <a:solidFill>
                  <a:schemeClr val="accent5"/>
                </a:solidFill>
              </a:rPr>
            </a:br>
            <a:r>
              <a:rPr lang="sv-SE" sz="2400" dirty="0"/>
              <a:t>F</a:t>
            </a:r>
            <a:r>
              <a:rPr lang="sv-SE" sz="2400" dirty="0" smtClean="0"/>
              <a:t>ör </a:t>
            </a:r>
            <a:r>
              <a:rPr lang="sv-SE" sz="2400" dirty="0"/>
              <a:t>reducering av </a:t>
            </a:r>
            <a:r>
              <a:rPr lang="sv-SE" sz="2400" dirty="0" smtClean="0"/>
              <a:t>självrisker</a:t>
            </a:r>
            <a:r>
              <a:rPr lang="sv-SE" sz="2400" dirty="0"/>
              <a:t/>
            </a:r>
            <a:br>
              <a:rPr lang="sv-SE" sz="2400" dirty="0"/>
            </a:br>
            <a:endParaRPr lang="sv-SE" sz="2400" dirty="0" smtClean="0"/>
          </a:p>
          <a:p>
            <a:r>
              <a:rPr lang="sv-SE" sz="2400" dirty="0" smtClean="0"/>
              <a:t>Skadefri </a:t>
            </a:r>
            <a:r>
              <a:rPr lang="sv-SE" sz="2400" dirty="0"/>
              <a:t>1 år: Vagnskadesjälvrisken reduceras med 500 kr.</a:t>
            </a:r>
            <a:br>
              <a:rPr lang="sv-SE" sz="2400" dirty="0"/>
            </a:br>
            <a:endParaRPr lang="sv-SE" sz="2400" dirty="0" smtClean="0"/>
          </a:p>
          <a:p>
            <a:r>
              <a:rPr lang="sv-SE" sz="2400" dirty="0" smtClean="0"/>
              <a:t>Skadefri </a:t>
            </a:r>
            <a:r>
              <a:rPr lang="sv-SE" sz="2400" dirty="0"/>
              <a:t>2 år: Vagnskadesjälvrisken reduceras med 1 000 kr.</a:t>
            </a:r>
            <a:br>
              <a:rPr lang="sv-SE" sz="2400" dirty="0"/>
            </a:br>
            <a:endParaRPr lang="sv-SE" sz="2400" dirty="0" smtClean="0"/>
          </a:p>
          <a:p>
            <a:r>
              <a:rPr lang="sv-SE" sz="2400" dirty="0" smtClean="0"/>
              <a:t>Skadefri </a:t>
            </a:r>
            <a:r>
              <a:rPr lang="sv-SE" sz="2400" dirty="0"/>
              <a:t>3-4 år: Vagnskadesjälvrisken reduceras med 1 500 kr.</a:t>
            </a:r>
            <a:br>
              <a:rPr lang="sv-SE" sz="2400" dirty="0"/>
            </a:br>
            <a:endParaRPr lang="sv-SE" sz="2400" dirty="0" smtClean="0"/>
          </a:p>
          <a:p>
            <a:r>
              <a:rPr lang="sv-SE" sz="2400" dirty="0" smtClean="0"/>
              <a:t>Skadefri </a:t>
            </a:r>
            <a:r>
              <a:rPr lang="sv-SE" sz="2400" dirty="0"/>
              <a:t>5 år: Vagnskadesjälvrisken reduceras med 1 500 kr. </a:t>
            </a:r>
            <a:endParaRPr lang="sv-SE" sz="2400" dirty="0" smtClean="0"/>
          </a:p>
          <a:p>
            <a:endParaRPr lang="sv-SE" sz="2400" dirty="0"/>
          </a:p>
          <a:p>
            <a:r>
              <a:rPr lang="sv-SE" sz="2400" dirty="0" smtClean="0"/>
              <a:t>Trafiksjälvrisken </a:t>
            </a:r>
            <a:r>
              <a:rPr lang="sv-SE" sz="2400" dirty="0"/>
              <a:t>reduceras </a:t>
            </a:r>
            <a:r>
              <a:rPr lang="sv-SE" sz="2400" dirty="0" smtClean="0"/>
              <a:t>med 1 </a:t>
            </a:r>
            <a:r>
              <a:rPr lang="sv-SE" sz="2400" dirty="0"/>
              <a:t>000 kr.</a:t>
            </a:r>
          </a:p>
          <a:p>
            <a:r>
              <a:rPr lang="sv-SE" b="1" dirty="0"/>
              <a:t/>
            </a:r>
            <a:br>
              <a:rPr lang="sv-SE" b="1" dirty="0"/>
            </a:br>
            <a:r>
              <a:rPr lang="sv-SE" dirty="0"/>
              <a:t> </a:t>
            </a:r>
          </a:p>
        </p:txBody>
      </p:sp>
    </p:spTree>
    <p:extLst>
      <p:ext uri="{BB962C8B-B14F-4D97-AF65-F5344CB8AC3E}">
        <p14:creationId xmlns:p14="http://schemas.microsoft.com/office/powerpoint/2010/main" val="2841614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577668" y="716498"/>
            <a:ext cx="8136904" cy="5016758"/>
          </a:xfrm>
          <a:prstGeom prst="rect">
            <a:avLst/>
          </a:prstGeom>
        </p:spPr>
        <p:txBody>
          <a:bodyPr wrap="square">
            <a:spAutoFit/>
          </a:bodyPr>
          <a:lstStyle/>
          <a:p>
            <a:r>
              <a:rPr lang="sv-SE" sz="3200" b="1" dirty="0">
                <a:solidFill>
                  <a:schemeClr val="tx2">
                    <a:lumMod val="60000"/>
                    <a:lumOff val="40000"/>
                  </a:schemeClr>
                </a:solidFill>
              </a:rPr>
              <a:t>Försäkringsvillkor/Vad ska man titta på för att veta</a:t>
            </a:r>
            <a:r>
              <a:rPr lang="sv-SE" sz="3200" b="1" dirty="0" smtClean="0">
                <a:solidFill>
                  <a:schemeClr val="tx2">
                    <a:lumMod val="60000"/>
                    <a:lumOff val="40000"/>
                  </a:schemeClr>
                </a:solidFill>
              </a:rPr>
              <a:t>? Inte på ett ställe utan många!</a:t>
            </a:r>
            <a:endParaRPr lang="sv-SE" sz="3200" b="1" dirty="0">
              <a:solidFill>
                <a:schemeClr val="tx2">
                  <a:lumMod val="60000"/>
                  <a:lumOff val="40000"/>
                </a:schemeClr>
              </a:solidFill>
            </a:endParaRPr>
          </a:p>
          <a:p>
            <a:r>
              <a:rPr lang="sv-SE" sz="3200" dirty="0">
                <a:solidFill>
                  <a:schemeClr val="tx2">
                    <a:lumMod val="60000"/>
                    <a:lumOff val="40000"/>
                  </a:schemeClr>
                </a:solidFill>
              </a:rPr>
              <a:t>”Gäller” är ett vanligt ord. För vad? Massor! Ett villkor är ofta på ca 40 sidor</a:t>
            </a:r>
            <a:r>
              <a:rPr lang="sv-SE" sz="3200" dirty="0" smtClean="0">
                <a:solidFill>
                  <a:schemeClr val="tx2">
                    <a:lumMod val="60000"/>
                    <a:lumOff val="40000"/>
                  </a:schemeClr>
                </a:solidFill>
              </a:rPr>
              <a:t>. Man måste läsa på alla ställen såsom villkoren är uppbyggda.</a:t>
            </a:r>
            <a:endParaRPr lang="sv-SE" sz="3200" dirty="0">
              <a:solidFill>
                <a:schemeClr val="tx2">
                  <a:lumMod val="60000"/>
                  <a:lumOff val="40000"/>
                </a:schemeClr>
              </a:solidFill>
            </a:endParaRPr>
          </a:p>
          <a:p>
            <a:r>
              <a:rPr lang="sv-SE" sz="3200" dirty="0" smtClean="0">
                <a:solidFill>
                  <a:schemeClr val="tx2">
                    <a:lumMod val="60000"/>
                    <a:lumOff val="40000"/>
                  </a:schemeClr>
                </a:solidFill>
              </a:rPr>
              <a:t>För </a:t>
            </a:r>
            <a:r>
              <a:rPr lang="sv-SE" sz="3200" dirty="0">
                <a:solidFill>
                  <a:schemeClr val="tx2">
                    <a:lumMod val="60000"/>
                    <a:lumOff val="40000"/>
                  </a:schemeClr>
                </a:solidFill>
              </a:rPr>
              <a:t>vad, vem, när, var</a:t>
            </a:r>
            <a:r>
              <a:rPr lang="sv-SE" sz="3200" dirty="0" smtClean="0">
                <a:solidFill>
                  <a:schemeClr val="tx2">
                    <a:lumMod val="60000"/>
                    <a:lumOff val="40000"/>
                  </a:schemeClr>
                </a:solidFill>
              </a:rPr>
              <a:t>?</a:t>
            </a:r>
            <a:endParaRPr lang="sv-SE" sz="3200" dirty="0">
              <a:solidFill>
                <a:schemeClr val="tx2">
                  <a:lumMod val="60000"/>
                  <a:lumOff val="40000"/>
                </a:schemeClr>
              </a:solidFill>
            </a:endParaRPr>
          </a:p>
          <a:p>
            <a:r>
              <a:rPr lang="sv-SE" sz="3200" dirty="0" smtClean="0">
                <a:solidFill>
                  <a:schemeClr val="tx2">
                    <a:lumMod val="60000"/>
                    <a:lumOff val="40000"/>
                  </a:schemeClr>
                </a:solidFill>
              </a:rPr>
              <a:t>Risker/Skadehändelser</a:t>
            </a:r>
            <a:r>
              <a:rPr lang="sv-SE" sz="3200" dirty="0">
                <a:solidFill>
                  <a:schemeClr val="tx2">
                    <a:lumMod val="60000"/>
                    <a:lumOff val="40000"/>
                  </a:schemeClr>
                </a:solidFill>
              </a:rPr>
              <a:t>: </a:t>
            </a:r>
            <a:br>
              <a:rPr lang="sv-SE" sz="3200" dirty="0">
                <a:solidFill>
                  <a:schemeClr val="tx2">
                    <a:lumMod val="60000"/>
                    <a:lumOff val="40000"/>
                  </a:schemeClr>
                </a:solidFill>
              </a:rPr>
            </a:br>
            <a:r>
              <a:rPr lang="sv-SE" sz="3200" dirty="0" smtClean="0">
                <a:solidFill>
                  <a:schemeClr val="tx2">
                    <a:lumMod val="60000"/>
                    <a:lumOff val="40000"/>
                  </a:schemeClr>
                </a:solidFill>
              </a:rPr>
              <a:t>uppräknade: </a:t>
            </a:r>
            <a:r>
              <a:rPr lang="sv-SE" sz="3200" dirty="0">
                <a:solidFill>
                  <a:schemeClr val="tx2">
                    <a:lumMod val="60000"/>
                    <a:lumOff val="40000"/>
                  </a:schemeClr>
                </a:solidFill>
              </a:rPr>
              <a:t>t.ex. brand, stöld, glas </a:t>
            </a:r>
            <a:r>
              <a:rPr lang="sv-SE" sz="3200" dirty="0" smtClean="0">
                <a:solidFill>
                  <a:schemeClr val="tx2">
                    <a:lumMod val="60000"/>
                    <a:lumOff val="40000"/>
                  </a:schemeClr>
                </a:solidFill>
              </a:rPr>
              <a:t>etc.? </a:t>
            </a:r>
            <a:r>
              <a:rPr lang="sv-SE" sz="3200" dirty="0">
                <a:solidFill>
                  <a:schemeClr val="tx2">
                    <a:lumMod val="60000"/>
                    <a:lumOff val="40000"/>
                  </a:schemeClr>
                </a:solidFill>
              </a:rPr>
              <a:t>allrisk: allt med undantag, vilka då</a:t>
            </a:r>
            <a:r>
              <a:rPr lang="sv-SE" sz="3200" dirty="0" smtClean="0">
                <a:solidFill>
                  <a:schemeClr val="tx2">
                    <a:lumMod val="60000"/>
                    <a:lumOff val="40000"/>
                  </a:schemeClr>
                </a:solidFill>
              </a:rPr>
              <a:t>?</a:t>
            </a:r>
          </a:p>
          <a:p>
            <a:r>
              <a:rPr lang="sv-SE" sz="3200" dirty="0" smtClean="0">
                <a:solidFill>
                  <a:schemeClr val="tx2">
                    <a:lumMod val="60000"/>
                    <a:lumOff val="40000"/>
                  </a:schemeClr>
                </a:solidFill>
              </a:rPr>
              <a:t>Allt övrigt, t.ex. juridiska/administrativa regler!</a:t>
            </a:r>
            <a:endParaRPr lang="sv-SE" dirty="0">
              <a:solidFill>
                <a:schemeClr val="tx2">
                  <a:lumMod val="60000"/>
                  <a:lumOff val="40000"/>
                </a:schemeClr>
              </a:solidFill>
            </a:endParaRPr>
          </a:p>
        </p:txBody>
      </p:sp>
      <p:sp>
        <p:nvSpPr>
          <p:cNvPr id="3" name="Platshållare för datum 2"/>
          <p:cNvSpPr>
            <a:spLocks noGrp="1"/>
          </p:cNvSpPr>
          <p:nvPr>
            <p:ph type="dt" sz="half" idx="10"/>
          </p:nvPr>
        </p:nvSpPr>
        <p:spPr/>
        <p:txBody>
          <a:bodyPr/>
          <a:lstStyle/>
          <a:p>
            <a:r>
              <a:rPr lang="sv-SE" smtClean="0"/>
              <a:t>2022-04-13</a:t>
            </a:r>
            <a:endParaRPr lang="sv-SE"/>
          </a:p>
        </p:txBody>
      </p:sp>
      <p:sp>
        <p:nvSpPr>
          <p:cNvPr id="4" name="Platshållare för bildnummer 3"/>
          <p:cNvSpPr>
            <a:spLocks noGrp="1"/>
          </p:cNvSpPr>
          <p:nvPr>
            <p:ph type="sldNum" sz="quarter" idx="12"/>
          </p:nvPr>
        </p:nvSpPr>
        <p:spPr/>
        <p:txBody>
          <a:bodyPr/>
          <a:lstStyle/>
          <a:p>
            <a:fld id="{6160E26B-AF21-4D4A-B9BC-4DB7AB9C6B15}" type="slidenum">
              <a:rPr lang="sv-SE" smtClean="0"/>
              <a:t>3</a:t>
            </a:fld>
            <a:endParaRPr lang="sv-SE"/>
          </a:p>
        </p:txBody>
      </p:sp>
      <p:sp>
        <p:nvSpPr>
          <p:cNvPr id="5" name="Platshållare för sidfot 4"/>
          <p:cNvSpPr>
            <a:spLocks noGrp="1"/>
          </p:cNvSpPr>
          <p:nvPr>
            <p:ph type="ftr" sz="quarter" idx="11"/>
          </p:nvPr>
        </p:nvSpPr>
        <p:spPr/>
        <p:txBody>
          <a:bodyPr/>
          <a:lstStyle/>
          <a:p>
            <a:endParaRPr lang="sv-SE"/>
          </a:p>
        </p:txBody>
      </p:sp>
      <p:pic>
        <p:nvPicPr>
          <p:cNvPr id="6" name="Picture 2" descr="Hea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5860075"/>
            <a:ext cx="5904656" cy="973719"/>
          </a:xfrm>
          <a:prstGeom prst="rect">
            <a:avLst/>
          </a:prstGeom>
          <a:noFill/>
          <a:extLst>
            <a:ext uri="{909E8E84-426E-40DD-AFC4-6F175D3DCCD1}">
              <a14:hiddenFill xmlns:a14="http://schemas.microsoft.com/office/drawing/2010/main">
                <a:solidFill>
                  <a:srgbClr val="FFFFFF"/>
                </a:solidFill>
              </a14:hiddenFill>
            </a:ext>
          </a:extLst>
        </p:spPr>
      </p:pic>
      <p:sp>
        <p:nvSpPr>
          <p:cNvPr id="7" name="textruta 6"/>
          <p:cNvSpPr txBox="1"/>
          <p:nvPr/>
        </p:nvSpPr>
        <p:spPr>
          <a:xfrm>
            <a:off x="3203848" y="107340"/>
            <a:ext cx="2232248" cy="369332"/>
          </a:xfrm>
          <a:prstGeom prst="rect">
            <a:avLst/>
          </a:prstGeom>
          <a:noFill/>
        </p:spPr>
        <p:txBody>
          <a:bodyPr wrap="square" rtlCol="0">
            <a:spAutoFit/>
          </a:bodyPr>
          <a:lstStyle/>
          <a:p>
            <a:pPr algn="ctr"/>
            <a:r>
              <a:rPr lang="sv-SE" b="1" dirty="0" smtClean="0">
                <a:solidFill>
                  <a:schemeClr val="tx2">
                    <a:lumMod val="60000"/>
                    <a:lumOff val="40000"/>
                  </a:schemeClr>
                </a:solidFill>
              </a:rPr>
              <a:t>Om försäkring</a:t>
            </a:r>
            <a:endParaRPr lang="sv-SE" b="1" dirty="0">
              <a:solidFill>
                <a:schemeClr val="tx2">
                  <a:lumMod val="60000"/>
                  <a:lumOff val="40000"/>
                </a:schemeClr>
              </a:solidFill>
            </a:endParaRPr>
          </a:p>
        </p:txBody>
      </p:sp>
    </p:spTree>
    <p:extLst>
      <p:ext uri="{BB962C8B-B14F-4D97-AF65-F5344CB8AC3E}">
        <p14:creationId xmlns:p14="http://schemas.microsoft.com/office/powerpoint/2010/main" val="149320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73759" y="692696"/>
            <a:ext cx="8568952" cy="5016758"/>
          </a:xfrm>
          <a:prstGeom prst="rect">
            <a:avLst/>
          </a:prstGeom>
        </p:spPr>
        <p:txBody>
          <a:bodyPr wrap="square">
            <a:spAutoFit/>
          </a:bodyPr>
          <a:lstStyle/>
          <a:p>
            <a:r>
              <a:rPr lang="sv-SE" sz="3200" b="1" dirty="0">
                <a:solidFill>
                  <a:schemeClr val="tx2">
                    <a:lumMod val="60000"/>
                    <a:lumOff val="40000"/>
                  </a:schemeClr>
                </a:solidFill>
              </a:rPr>
              <a:t>Mera att kolla och förstå</a:t>
            </a:r>
          </a:p>
          <a:p>
            <a:r>
              <a:rPr lang="sv-SE" sz="3200" dirty="0">
                <a:solidFill>
                  <a:schemeClr val="tx2">
                    <a:lumMod val="60000"/>
                    <a:lumOff val="40000"/>
                  </a:schemeClr>
                </a:solidFill>
              </a:rPr>
              <a:t>Upplysningsplikt</a:t>
            </a:r>
            <a:br>
              <a:rPr lang="sv-SE" sz="3200" dirty="0">
                <a:solidFill>
                  <a:schemeClr val="tx2">
                    <a:lumMod val="60000"/>
                    <a:lumOff val="40000"/>
                  </a:schemeClr>
                </a:solidFill>
              </a:rPr>
            </a:br>
            <a:r>
              <a:rPr lang="sv-SE" sz="3200" dirty="0">
                <a:solidFill>
                  <a:schemeClr val="tx2">
                    <a:lumMod val="60000"/>
                    <a:lumOff val="40000"/>
                  </a:schemeClr>
                </a:solidFill>
              </a:rPr>
              <a:t>Premiebetalning/Premiesättning</a:t>
            </a:r>
            <a:br>
              <a:rPr lang="sv-SE" sz="3200" dirty="0">
                <a:solidFill>
                  <a:schemeClr val="tx2">
                    <a:lumMod val="60000"/>
                    <a:lumOff val="40000"/>
                  </a:schemeClr>
                </a:solidFill>
              </a:rPr>
            </a:br>
            <a:r>
              <a:rPr lang="sv-SE" sz="3200" dirty="0">
                <a:solidFill>
                  <a:schemeClr val="tx2">
                    <a:lumMod val="60000"/>
                    <a:lumOff val="40000"/>
                  </a:schemeClr>
                </a:solidFill>
              </a:rPr>
              <a:t>Skyddsföreskrifter/Aktsamhetskrav</a:t>
            </a:r>
            <a:br>
              <a:rPr lang="sv-SE" sz="3200" dirty="0">
                <a:solidFill>
                  <a:schemeClr val="tx2">
                    <a:lumMod val="60000"/>
                    <a:lumOff val="40000"/>
                  </a:schemeClr>
                </a:solidFill>
              </a:rPr>
            </a:br>
            <a:r>
              <a:rPr lang="sv-SE" sz="3200" dirty="0">
                <a:solidFill>
                  <a:schemeClr val="tx2">
                    <a:lumMod val="60000"/>
                    <a:lumOff val="40000"/>
                  </a:schemeClr>
                </a:solidFill>
              </a:rPr>
              <a:t>Ersättningsregler</a:t>
            </a:r>
            <a:br>
              <a:rPr lang="sv-SE" sz="3200" dirty="0">
                <a:solidFill>
                  <a:schemeClr val="tx2">
                    <a:lumMod val="60000"/>
                    <a:lumOff val="40000"/>
                  </a:schemeClr>
                </a:solidFill>
              </a:rPr>
            </a:br>
            <a:r>
              <a:rPr lang="sv-SE" sz="3200" dirty="0" smtClean="0">
                <a:solidFill>
                  <a:schemeClr val="tx2">
                    <a:lumMod val="60000"/>
                    <a:lumOff val="40000"/>
                  </a:schemeClr>
                </a:solidFill>
              </a:rPr>
              <a:t>Självrisker av olika slag, t.ex. omfattning/belopp</a:t>
            </a:r>
            <a:br>
              <a:rPr lang="sv-SE" sz="3200" dirty="0" smtClean="0">
                <a:solidFill>
                  <a:schemeClr val="tx2">
                    <a:lumMod val="60000"/>
                    <a:lumOff val="40000"/>
                  </a:schemeClr>
                </a:solidFill>
              </a:rPr>
            </a:br>
            <a:r>
              <a:rPr lang="sv-SE" sz="3200" dirty="0" smtClean="0">
                <a:solidFill>
                  <a:schemeClr val="tx2">
                    <a:lumMod val="60000"/>
                    <a:lumOff val="40000"/>
                  </a:schemeClr>
                </a:solidFill>
              </a:rPr>
              <a:t>Skadevärdering/marknadsvärde</a:t>
            </a:r>
            <a:r>
              <a:rPr lang="sv-SE" sz="3200" dirty="0">
                <a:solidFill>
                  <a:schemeClr val="tx2">
                    <a:lumMod val="60000"/>
                    <a:lumOff val="40000"/>
                  </a:schemeClr>
                </a:solidFill>
              </a:rPr>
              <a:t/>
            </a:r>
            <a:br>
              <a:rPr lang="sv-SE" sz="3200" dirty="0">
                <a:solidFill>
                  <a:schemeClr val="tx2">
                    <a:lumMod val="60000"/>
                    <a:lumOff val="40000"/>
                  </a:schemeClr>
                </a:solidFill>
              </a:rPr>
            </a:br>
            <a:r>
              <a:rPr lang="sv-SE" sz="3200" dirty="0">
                <a:solidFill>
                  <a:schemeClr val="tx2">
                    <a:lumMod val="60000"/>
                    <a:lumOff val="40000"/>
                  </a:schemeClr>
                </a:solidFill>
              </a:rPr>
              <a:t>Skadereglering: övriga poster, t.ex. självriskavdrag, åldersavdrag, oaktsamhet, flerskador, annan nedsättning</a:t>
            </a:r>
          </a:p>
        </p:txBody>
      </p:sp>
      <p:sp>
        <p:nvSpPr>
          <p:cNvPr id="3" name="Platshållare för datum 2"/>
          <p:cNvSpPr>
            <a:spLocks noGrp="1"/>
          </p:cNvSpPr>
          <p:nvPr>
            <p:ph type="dt" sz="half" idx="10"/>
          </p:nvPr>
        </p:nvSpPr>
        <p:spPr/>
        <p:txBody>
          <a:bodyPr/>
          <a:lstStyle/>
          <a:p>
            <a:r>
              <a:rPr lang="sv-SE" smtClean="0"/>
              <a:t>2022-04-13</a:t>
            </a:r>
            <a:endParaRPr lang="sv-SE"/>
          </a:p>
        </p:txBody>
      </p:sp>
      <p:sp>
        <p:nvSpPr>
          <p:cNvPr id="4" name="Platshållare för bildnummer 3"/>
          <p:cNvSpPr>
            <a:spLocks noGrp="1"/>
          </p:cNvSpPr>
          <p:nvPr>
            <p:ph type="sldNum" sz="quarter" idx="12"/>
          </p:nvPr>
        </p:nvSpPr>
        <p:spPr/>
        <p:txBody>
          <a:bodyPr/>
          <a:lstStyle/>
          <a:p>
            <a:fld id="{6160E26B-AF21-4D4A-B9BC-4DB7AB9C6B15}" type="slidenum">
              <a:rPr lang="sv-SE" smtClean="0"/>
              <a:t>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textruta 5"/>
          <p:cNvSpPr txBox="1"/>
          <p:nvPr/>
        </p:nvSpPr>
        <p:spPr>
          <a:xfrm>
            <a:off x="3203848" y="107340"/>
            <a:ext cx="2232248" cy="369332"/>
          </a:xfrm>
          <a:prstGeom prst="rect">
            <a:avLst/>
          </a:prstGeom>
          <a:noFill/>
        </p:spPr>
        <p:txBody>
          <a:bodyPr wrap="square" rtlCol="0">
            <a:spAutoFit/>
          </a:bodyPr>
          <a:lstStyle/>
          <a:p>
            <a:pPr algn="ctr"/>
            <a:r>
              <a:rPr lang="sv-SE" b="1" dirty="0" smtClean="0">
                <a:solidFill>
                  <a:schemeClr val="tx2">
                    <a:lumMod val="60000"/>
                    <a:lumOff val="40000"/>
                  </a:schemeClr>
                </a:solidFill>
              </a:rPr>
              <a:t>Om försäkring</a:t>
            </a:r>
            <a:endParaRPr lang="sv-SE" b="1" dirty="0">
              <a:solidFill>
                <a:schemeClr val="tx2">
                  <a:lumMod val="60000"/>
                  <a:lumOff val="40000"/>
                </a:schemeClr>
              </a:solidFill>
            </a:endParaRPr>
          </a:p>
        </p:txBody>
      </p:sp>
      <p:pic>
        <p:nvPicPr>
          <p:cNvPr id="7" name="Picture 2" descr="Hea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5860075"/>
            <a:ext cx="5904656" cy="973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5689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442214" y="764704"/>
            <a:ext cx="8136904" cy="4955203"/>
          </a:xfrm>
          <a:prstGeom prst="rect">
            <a:avLst/>
          </a:prstGeom>
        </p:spPr>
        <p:txBody>
          <a:bodyPr wrap="square">
            <a:spAutoFit/>
          </a:bodyPr>
          <a:lstStyle/>
          <a:p>
            <a:r>
              <a:rPr lang="sv-SE" sz="3600" dirty="0">
                <a:solidFill>
                  <a:schemeClr val="tx2">
                    <a:lumMod val="60000"/>
                    <a:lumOff val="40000"/>
                  </a:schemeClr>
                </a:solidFill>
              </a:rPr>
              <a:t>Fordonsförsäkring, gäller </a:t>
            </a:r>
            <a:r>
              <a:rPr lang="sv-SE" sz="3600" dirty="0" smtClean="0">
                <a:solidFill>
                  <a:schemeClr val="tx2">
                    <a:lumMod val="60000"/>
                    <a:lumOff val="40000"/>
                  </a:schemeClr>
                </a:solidFill>
              </a:rPr>
              <a:t>för/omfattar:</a:t>
            </a:r>
          </a:p>
          <a:p>
            <a:r>
              <a:rPr lang="sv-SE" sz="2800" u="sng" dirty="0" smtClean="0">
                <a:solidFill>
                  <a:schemeClr val="tx2">
                    <a:lumMod val="60000"/>
                    <a:lumOff val="40000"/>
                  </a:schemeClr>
                </a:solidFill>
              </a:rPr>
              <a:t>Trafikansvar</a:t>
            </a:r>
            <a:r>
              <a:rPr lang="sv-SE" sz="2800" dirty="0">
                <a:solidFill>
                  <a:schemeClr val="tx2">
                    <a:lumMod val="60000"/>
                    <a:lumOff val="40000"/>
                  </a:schemeClr>
                </a:solidFill>
              </a:rPr>
              <a:t>: </a:t>
            </a:r>
            <a:r>
              <a:rPr lang="sv-SE" sz="2800" dirty="0" smtClean="0">
                <a:solidFill>
                  <a:schemeClr val="tx2">
                    <a:lumMod val="60000"/>
                    <a:lumOff val="40000"/>
                  </a:schemeClr>
                </a:solidFill>
              </a:rPr>
              <a:t>för skada </a:t>
            </a:r>
            <a:r>
              <a:rPr lang="sv-SE" sz="2800" dirty="0">
                <a:solidFill>
                  <a:schemeClr val="tx2">
                    <a:lumMod val="60000"/>
                    <a:lumOff val="40000"/>
                  </a:schemeClr>
                </a:solidFill>
              </a:rPr>
              <a:t>som du vållar någon annan genom trafik och </a:t>
            </a:r>
            <a:r>
              <a:rPr lang="sv-SE" sz="2800" dirty="0" smtClean="0">
                <a:solidFill>
                  <a:schemeClr val="tx2">
                    <a:lumMod val="60000"/>
                    <a:lumOff val="40000"/>
                  </a:schemeClr>
                </a:solidFill>
              </a:rPr>
              <a:t>för personskada på </a:t>
            </a:r>
            <a:r>
              <a:rPr lang="sv-SE" sz="2800" dirty="0">
                <a:solidFill>
                  <a:schemeClr val="tx2">
                    <a:lumMod val="60000"/>
                    <a:lumOff val="40000"/>
                  </a:schemeClr>
                </a:solidFill>
              </a:rPr>
              <a:t>dig själv och </a:t>
            </a:r>
            <a:r>
              <a:rPr lang="sv-SE" sz="2800" dirty="0" smtClean="0">
                <a:solidFill>
                  <a:schemeClr val="tx2">
                    <a:lumMod val="60000"/>
                    <a:lumOff val="40000"/>
                  </a:schemeClr>
                </a:solidFill>
              </a:rPr>
              <a:t>passagerare, upp till 300 mnkr</a:t>
            </a:r>
            <a:r>
              <a:rPr lang="sv-SE" sz="2800" dirty="0">
                <a:solidFill>
                  <a:schemeClr val="tx2">
                    <a:lumMod val="60000"/>
                    <a:lumOff val="40000"/>
                  </a:schemeClr>
                </a:solidFill>
              </a:rPr>
              <a:t/>
            </a:r>
            <a:br>
              <a:rPr lang="sv-SE" sz="2800" dirty="0">
                <a:solidFill>
                  <a:schemeClr val="tx2">
                    <a:lumMod val="60000"/>
                    <a:lumOff val="40000"/>
                  </a:schemeClr>
                </a:solidFill>
              </a:rPr>
            </a:br>
            <a:endParaRPr lang="sv-SE" sz="2800" dirty="0">
              <a:solidFill>
                <a:schemeClr val="tx2">
                  <a:lumMod val="60000"/>
                  <a:lumOff val="40000"/>
                </a:schemeClr>
              </a:solidFill>
            </a:endParaRPr>
          </a:p>
          <a:p>
            <a:r>
              <a:rPr lang="sv-SE" sz="2800" u="sng" dirty="0" smtClean="0">
                <a:solidFill>
                  <a:schemeClr val="tx2">
                    <a:lumMod val="60000"/>
                    <a:lumOff val="40000"/>
                  </a:schemeClr>
                </a:solidFill>
              </a:rPr>
              <a:t>Egendomsskydd </a:t>
            </a:r>
            <a:r>
              <a:rPr lang="sv-SE" sz="2800" dirty="0" smtClean="0">
                <a:solidFill>
                  <a:schemeClr val="tx2">
                    <a:lumMod val="60000"/>
                    <a:lumOff val="40000"/>
                  </a:schemeClr>
                </a:solidFill>
              </a:rPr>
              <a:t> </a:t>
            </a:r>
            <a:r>
              <a:rPr lang="sv-SE" sz="2800" dirty="0">
                <a:solidFill>
                  <a:schemeClr val="tx2">
                    <a:lumMod val="60000"/>
                    <a:lumOff val="40000"/>
                  </a:schemeClr>
                </a:solidFill>
              </a:rPr>
              <a:t>för din egen hoj och övriga </a:t>
            </a:r>
            <a:r>
              <a:rPr lang="sv-SE" sz="2800" dirty="0" smtClean="0">
                <a:solidFill>
                  <a:schemeClr val="tx2">
                    <a:lumMod val="60000"/>
                    <a:lumOff val="40000"/>
                  </a:schemeClr>
                </a:solidFill>
              </a:rPr>
              <a:t>”grejer”</a:t>
            </a:r>
          </a:p>
          <a:p>
            <a:r>
              <a:rPr lang="sv-SE" sz="2800" dirty="0" smtClean="0">
                <a:solidFill>
                  <a:schemeClr val="tx2">
                    <a:lumMod val="60000"/>
                    <a:lumOff val="40000"/>
                  </a:schemeClr>
                </a:solidFill>
              </a:rPr>
              <a:t>upp till resp. försäkringsbelopp</a:t>
            </a:r>
            <a:r>
              <a:rPr lang="sv-SE" sz="2800" dirty="0">
                <a:solidFill>
                  <a:schemeClr val="tx2">
                    <a:lumMod val="60000"/>
                    <a:lumOff val="40000"/>
                  </a:schemeClr>
                </a:solidFill>
              </a:rPr>
              <a:t/>
            </a:r>
            <a:br>
              <a:rPr lang="sv-SE" sz="2800" dirty="0">
                <a:solidFill>
                  <a:schemeClr val="tx2">
                    <a:lumMod val="60000"/>
                    <a:lumOff val="40000"/>
                  </a:schemeClr>
                </a:solidFill>
              </a:rPr>
            </a:br>
            <a:r>
              <a:rPr lang="sv-SE" sz="2800" dirty="0" smtClean="0">
                <a:solidFill>
                  <a:schemeClr val="tx2">
                    <a:lumMod val="60000"/>
                    <a:lumOff val="40000"/>
                  </a:schemeClr>
                </a:solidFill>
              </a:rPr>
              <a:t>”Halv</a:t>
            </a:r>
            <a:r>
              <a:rPr lang="sv-SE" sz="2800" dirty="0">
                <a:solidFill>
                  <a:schemeClr val="tx2">
                    <a:lumMod val="60000"/>
                    <a:lumOff val="40000"/>
                  </a:schemeClr>
                </a:solidFill>
              </a:rPr>
              <a:t>”, </a:t>
            </a:r>
            <a:r>
              <a:rPr lang="sv-SE" sz="2800" u="sng" dirty="0">
                <a:solidFill>
                  <a:schemeClr val="tx2">
                    <a:lumMod val="60000"/>
                    <a:lumOff val="40000"/>
                  </a:schemeClr>
                </a:solidFill>
              </a:rPr>
              <a:t>delkasko</a:t>
            </a:r>
            <a:r>
              <a:rPr lang="sv-SE" sz="2800" dirty="0">
                <a:solidFill>
                  <a:schemeClr val="tx2">
                    <a:lumMod val="60000"/>
                    <a:lumOff val="40000"/>
                  </a:schemeClr>
                </a:solidFill>
              </a:rPr>
              <a:t>: </a:t>
            </a:r>
            <a:r>
              <a:rPr lang="sv-SE" sz="2800" dirty="0" smtClean="0">
                <a:solidFill>
                  <a:schemeClr val="tx2">
                    <a:lumMod val="60000"/>
                    <a:lumOff val="40000"/>
                  </a:schemeClr>
                </a:solidFill>
              </a:rPr>
              <a:t>t.ex. brand</a:t>
            </a:r>
            <a:r>
              <a:rPr lang="sv-SE" sz="2800" dirty="0">
                <a:solidFill>
                  <a:schemeClr val="tx2">
                    <a:lumMod val="60000"/>
                    <a:lumOff val="40000"/>
                  </a:schemeClr>
                </a:solidFill>
              </a:rPr>
              <a:t>, stöld, glas, räddning </a:t>
            </a:r>
            <a:r>
              <a:rPr lang="sv-SE" sz="2800" dirty="0" smtClean="0">
                <a:solidFill>
                  <a:schemeClr val="tx2">
                    <a:lumMod val="60000"/>
                    <a:lumOff val="40000"/>
                  </a:schemeClr>
                </a:solidFill>
              </a:rPr>
              <a:t>	</a:t>
            </a:r>
            <a:r>
              <a:rPr lang="sv-SE" sz="2800" dirty="0">
                <a:solidFill>
                  <a:schemeClr val="tx2">
                    <a:lumMod val="60000"/>
                    <a:lumOff val="40000"/>
                  </a:schemeClr>
                </a:solidFill>
              </a:rPr>
              <a:t/>
            </a:r>
            <a:br>
              <a:rPr lang="sv-SE" sz="2800" dirty="0">
                <a:solidFill>
                  <a:schemeClr val="tx2">
                    <a:lumMod val="60000"/>
                    <a:lumOff val="40000"/>
                  </a:schemeClr>
                </a:solidFill>
              </a:rPr>
            </a:br>
            <a:r>
              <a:rPr lang="sv-SE" sz="2800" dirty="0" smtClean="0">
                <a:solidFill>
                  <a:schemeClr val="tx2">
                    <a:lumMod val="60000"/>
                    <a:lumOff val="40000"/>
                  </a:schemeClr>
                </a:solidFill>
              </a:rPr>
              <a:t>”Hel</a:t>
            </a:r>
            <a:r>
              <a:rPr lang="sv-SE" sz="2800" dirty="0">
                <a:solidFill>
                  <a:schemeClr val="tx2">
                    <a:lumMod val="60000"/>
                    <a:lumOff val="40000"/>
                  </a:schemeClr>
                </a:solidFill>
              </a:rPr>
              <a:t>”, </a:t>
            </a:r>
            <a:r>
              <a:rPr lang="sv-SE" sz="2800" u="sng" dirty="0">
                <a:solidFill>
                  <a:schemeClr val="tx2">
                    <a:lumMod val="60000"/>
                    <a:lumOff val="40000"/>
                  </a:schemeClr>
                </a:solidFill>
              </a:rPr>
              <a:t>vagnskada</a:t>
            </a:r>
            <a:r>
              <a:rPr lang="sv-SE" sz="2800" dirty="0">
                <a:solidFill>
                  <a:schemeClr val="tx2">
                    <a:lumMod val="60000"/>
                    <a:lumOff val="40000"/>
                  </a:schemeClr>
                </a:solidFill>
              </a:rPr>
              <a:t>: </a:t>
            </a:r>
            <a:r>
              <a:rPr lang="sv-SE" sz="2800" dirty="0" smtClean="0">
                <a:solidFill>
                  <a:schemeClr val="tx2">
                    <a:lumMod val="60000"/>
                    <a:lumOff val="40000"/>
                  </a:schemeClr>
                </a:solidFill>
              </a:rPr>
              <a:t>t.ex. yttre </a:t>
            </a:r>
            <a:r>
              <a:rPr lang="sv-SE" sz="2800" dirty="0">
                <a:solidFill>
                  <a:schemeClr val="tx2">
                    <a:lumMod val="60000"/>
                    <a:lumOff val="40000"/>
                  </a:schemeClr>
                </a:solidFill>
              </a:rPr>
              <a:t>påverkan, viltolycka, </a:t>
            </a:r>
            <a:r>
              <a:rPr lang="sv-SE" sz="2800" dirty="0" smtClean="0">
                <a:solidFill>
                  <a:schemeClr val="tx2">
                    <a:lumMod val="60000"/>
                    <a:lumOff val="40000"/>
                  </a:schemeClr>
                </a:solidFill>
              </a:rPr>
              <a:t>storm</a:t>
            </a:r>
            <a:r>
              <a:rPr lang="sv-SE" sz="2800" dirty="0">
                <a:solidFill>
                  <a:schemeClr val="tx2">
                    <a:lumMod val="60000"/>
                    <a:lumOff val="40000"/>
                  </a:schemeClr>
                </a:solidFill>
              </a:rPr>
              <a:t>, skadegörelse </a:t>
            </a:r>
            <a:r>
              <a:rPr lang="sv-SE" sz="2800" dirty="0" smtClean="0">
                <a:solidFill>
                  <a:schemeClr val="tx2">
                    <a:lumMod val="60000"/>
                    <a:lumOff val="40000"/>
                  </a:schemeClr>
                </a:solidFill>
              </a:rPr>
              <a:t>m.fl.</a:t>
            </a:r>
          </a:p>
          <a:p>
            <a:r>
              <a:rPr lang="sv-SE" sz="2800" u="sng" dirty="0" smtClean="0">
                <a:solidFill>
                  <a:schemeClr val="tx2">
                    <a:lumMod val="60000"/>
                    <a:lumOff val="40000"/>
                  </a:schemeClr>
                </a:solidFill>
              </a:rPr>
              <a:t>Övrigt</a:t>
            </a:r>
            <a:r>
              <a:rPr lang="sv-SE" sz="2800" dirty="0">
                <a:solidFill>
                  <a:schemeClr val="tx2">
                    <a:lumMod val="60000"/>
                    <a:lumOff val="40000"/>
                  </a:schemeClr>
                </a:solidFill>
              </a:rPr>
              <a:t>: </a:t>
            </a:r>
            <a:r>
              <a:rPr lang="sv-SE" sz="2800" dirty="0" err="1">
                <a:solidFill>
                  <a:schemeClr val="tx2">
                    <a:lumMod val="60000"/>
                    <a:lumOff val="40000"/>
                  </a:schemeClr>
                </a:solidFill>
              </a:rPr>
              <a:t>exvis</a:t>
            </a:r>
            <a:r>
              <a:rPr lang="sv-SE" sz="2800" dirty="0">
                <a:solidFill>
                  <a:schemeClr val="tx2">
                    <a:lumMod val="60000"/>
                    <a:lumOff val="40000"/>
                  </a:schemeClr>
                </a:solidFill>
              </a:rPr>
              <a:t> räddning, rättsskydd, krisstöd</a:t>
            </a:r>
          </a:p>
        </p:txBody>
      </p:sp>
      <p:sp>
        <p:nvSpPr>
          <p:cNvPr id="3" name="Platshållare för datum 2"/>
          <p:cNvSpPr>
            <a:spLocks noGrp="1"/>
          </p:cNvSpPr>
          <p:nvPr>
            <p:ph type="dt" sz="half" idx="10"/>
          </p:nvPr>
        </p:nvSpPr>
        <p:spPr/>
        <p:txBody>
          <a:bodyPr/>
          <a:lstStyle/>
          <a:p>
            <a:r>
              <a:rPr lang="sv-SE" smtClean="0"/>
              <a:t>2022-04-13</a:t>
            </a:r>
            <a:endParaRPr lang="sv-SE"/>
          </a:p>
        </p:txBody>
      </p:sp>
      <p:sp>
        <p:nvSpPr>
          <p:cNvPr id="4" name="Platshållare för bildnummer 3"/>
          <p:cNvSpPr>
            <a:spLocks noGrp="1"/>
          </p:cNvSpPr>
          <p:nvPr>
            <p:ph type="sldNum" sz="quarter" idx="12"/>
          </p:nvPr>
        </p:nvSpPr>
        <p:spPr/>
        <p:txBody>
          <a:bodyPr/>
          <a:lstStyle/>
          <a:p>
            <a:fld id="{6160E26B-AF21-4D4A-B9BC-4DB7AB9C6B15}" type="slidenum">
              <a:rPr lang="sv-SE" smtClean="0"/>
              <a:t>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textruta 5"/>
          <p:cNvSpPr txBox="1"/>
          <p:nvPr/>
        </p:nvSpPr>
        <p:spPr>
          <a:xfrm>
            <a:off x="3203848" y="107340"/>
            <a:ext cx="2232248" cy="369332"/>
          </a:xfrm>
          <a:prstGeom prst="rect">
            <a:avLst/>
          </a:prstGeom>
          <a:noFill/>
        </p:spPr>
        <p:txBody>
          <a:bodyPr wrap="square" rtlCol="0">
            <a:spAutoFit/>
          </a:bodyPr>
          <a:lstStyle/>
          <a:p>
            <a:pPr algn="ctr"/>
            <a:r>
              <a:rPr lang="sv-SE" b="1" dirty="0" smtClean="0">
                <a:solidFill>
                  <a:schemeClr val="tx2">
                    <a:lumMod val="60000"/>
                    <a:lumOff val="40000"/>
                  </a:schemeClr>
                </a:solidFill>
              </a:rPr>
              <a:t>Om försäkring</a:t>
            </a:r>
            <a:endParaRPr lang="sv-SE" b="1" dirty="0">
              <a:solidFill>
                <a:schemeClr val="tx2">
                  <a:lumMod val="60000"/>
                  <a:lumOff val="40000"/>
                </a:schemeClr>
              </a:solidFill>
            </a:endParaRPr>
          </a:p>
        </p:txBody>
      </p:sp>
      <p:pic>
        <p:nvPicPr>
          <p:cNvPr id="7" name="Picture 2" descr="Hea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5860075"/>
            <a:ext cx="5904656" cy="973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8073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smtClean="0"/>
              <a:t>2022-04-13</a:t>
            </a:r>
            <a:endParaRPr lang="sv-SE"/>
          </a:p>
        </p:txBody>
      </p:sp>
      <p:sp>
        <p:nvSpPr>
          <p:cNvPr id="3" name="Platshållare för bildnummer 2"/>
          <p:cNvSpPr>
            <a:spLocks noGrp="1"/>
          </p:cNvSpPr>
          <p:nvPr>
            <p:ph type="sldNum" sz="quarter" idx="12"/>
          </p:nvPr>
        </p:nvSpPr>
        <p:spPr/>
        <p:txBody>
          <a:bodyPr/>
          <a:lstStyle/>
          <a:p>
            <a:fld id="{6160E26B-AF21-4D4A-B9BC-4DB7AB9C6B15}" type="slidenum">
              <a:rPr lang="sv-SE" smtClean="0"/>
              <a:t>6</a:t>
            </a:fld>
            <a:endParaRPr lang="sv-SE"/>
          </a:p>
        </p:txBody>
      </p:sp>
      <p:pic>
        <p:nvPicPr>
          <p:cNvPr id="1026" name="Picture 2" descr="Head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7704" y="5860075"/>
            <a:ext cx="5904656" cy="973719"/>
          </a:xfrm>
          <a:prstGeom prst="rect">
            <a:avLst/>
          </a:prstGeom>
          <a:noFill/>
          <a:extLst>
            <a:ext uri="{909E8E84-426E-40DD-AFC4-6F175D3DCCD1}">
              <a14:hiddenFill xmlns:a14="http://schemas.microsoft.com/office/drawing/2010/main">
                <a:solidFill>
                  <a:srgbClr val="FFFFFF"/>
                </a:solidFill>
              </a14:hiddenFill>
            </a:ext>
          </a:extLst>
        </p:spPr>
      </p:pic>
      <p:sp>
        <p:nvSpPr>
          <p:cNvPr id="4" name="Platshållare för sidfot 3"/>
          <p:cNvSpPr>
            <a:spLocks noGrp="1"/>
          </p:cNvSpPr>
          <p:nvPr>
            <p:ph type="ftr" sz="quarter" idx="11"/>
          </p:nvPr>
        </p:nvSpPr>
        <p:spPr/>
        <p:txBody>
          <a:bodyPr/>
          <a:lstStyle/>
          <a:p>
            <a:endParaRPr lang="sv-SE" dirty="0"/>
          </a:p>
        </p:txBody>
      </p:sp>
      <p:sp>
        <p:nvSpPr>
          <p:cNvPr id="5" name="textruta 4"/>
          <p:cNvSpPr txBox="1"/>
          <p:nvPr/>
        </p:nvSpPr>
        <p:spPr>
          <a:xfrm>
            <a:off x="7236296" y="116758"/>
            <a:ext cx="1764196" cy="461665"/>
          </a:xfrm>
          <a:prstGeom prst="rect">
            <a:avLst/>
          </a:prstGeom>
          <a:noFill/>
        </p:spPr>
        <p:txBody>
          <a:bodyPr wrap="square" rtlCol="0">
            <a:spAutoFit/>
          </a:bodyPr>
          <a:lstStyle/>
          <a:p>
            <a:pPr algn="ctr"/>
            <a:r>
              <a:rPr lang="sv-SE" sz="2400" b="1" dirty="0" smtClean="0">
                <a:solidFill>
                  <a:schemeClr val="tx2">
                    <a:lumMod val="60000"/>
                    <a:lumOff val="40000"/>
                  </a:schemeClr>
                </a:solidFill>
              </a:rPr>
              <a:t>MHRF</a:t>
            </a:r>
            <a:endParaRPr lang="sv-SE" sz="2400" b="1" dirty="0">
              <a:solidFill>
                <a:schemeClr val="tx2">
                  <a:lumMod val="60000"/>
                  <a:lumOff val="40000"/>
                </a:schemeClr>
              </a:solidFill>
            </a:endParaRPr>
          </a:p>
        </p:txBody>
      </p:sp>
      <p:sp>
        <p:nvSpPr>
          <p:cNvPr id="6" name="Rektangel 5"/>
          <p:cNvSpPr/>
          <p:nvPr/>
        </p:nvSpPr>
        <p:spPr>
          <a:xfrm>
            <a:off x="467544" y="548680"/>
            <a:ext cx="7992888" cy="5262979"/>
          </a:xfrm>
          <a:prstGeom prst="rect">
            <a:avLst/>
          </a:prstGeom>
        </p:spPr>
        <p:txBody>
          <a:bodyPr wrap="square">
            <a:spAutoFit/>
          </a:bodyPr>
          <a:lstStyle/>
          <a:p>
            <a:r>
              <a:rPr lang="sv-SE" sz="3600" dirty="0">
                <a:solidFill>
                  <a:schemeClr val="tx2">
                    <a:lumMod val="60000"/>
                    <a:lumOff val="40000"/>
                  </a:schemeClr>
                </a:solidFill>
              </a:rPr>
              <a:t>Vilka fordon villkoren gäller för</a:t>
            </a:r>
          </a:p>
          <a:p>
            <a:r>
              <a:rPr lang="sv-SE" sz="2000" dirty="0" smtClean="0"/>
              <a:t>MHRF-försäkringen gäller för samlarfordon. Med </a:t>
            </a:r>
            <a:r>
              <a:rPr lang="sv-SE" sz="2000" dirty="0"/>
              <a:t>samlarfordon avses fordon som i hobbysyfte ägs av medlem i MHRF-ansluten klubb och som:</a:t>
            </a:r>
          </a:p>
          <a:p>
            <a:r>
              <a:rPr lang="sv-SE" sz="2000" dirty="0"/>
              <a:t> </a:t>
            </a:r>
          </a:p>
          <a:p>
            <a:r>
              <a:rPr lang="sv-SE" sz="2000" dirty="0"/>
              <a:t>• </a:t>
            </a:r>
            <a:r>
              <a:rPr lang="sv-SE" sz="2000" dirty="0" smtClean="0"/>
              <a:t>är </a:t>
            </a:r>
            <a:r>
              <a:rPr lang="sv-SE" sz="2000" dirty="0"/>
              <a:t>sådant som det var när det lämnade tillverkaren, oavsett om det är renoverat eller har bevarats utan renovering.</a:t>
            </a:r>
          </a:p>
          <a:p>
            <a:r>
              <a:rPr lang="sv-SE" sz="2000" dirty="0"/>
              <a:t> </a:t>
            </a:r>
          </a:p>
          <a:p>
            <a:r>
              <a:rPr lang="sv-SE" sz="2000" dirty="0"/>
              <a:t>Om fordonet modifierats ska modifieringen vara tidstypisk för fordonstypen och gjord för minst 20 år sedan. Tillbehör ska vara tidstypiska och i ett utförande som fanns att tillgå för minst 20 år sedan.</a:t>
            </a:r>
          </a:p>
          <a:p>
            <a:r>
              <a:rPr lang="sv-SE" sz="2000" dirty="0"/>
              <a:t> </a:t>
            </a:r>
          </a:p>
          <a:p>
            <a:r>
              <a:rPr lang="sv-SE" sz="2000" dirty="0"/>
              <a:t>• </a:t>
            </a:r>
            <a:r>
              <a:rPr lang="sv-SE" sz="2000" dirty="0" smtClean="0"/>
              <a:t>fordon </a:t>
            </a:r>
            <a:r>
              <a:rPr lang="sv-SE" sz="2000" dirty="0"/>
              <a:t>som på ett eller flera sätt skiljer sig från originalutförandet</a:t>
            </a:r>
            <a:r>
              <a:rPr lang="sv-SE" sz="2000" dirty="0" smtClean="0"/>
              <a:t>.</a:t>
            </a:r>
          </a:p>
          <a:p>
            <a:endParaRPr lang="sv-SE" sz="2000" dirty="0"/>
          </a:p>
          <a:p>
            <a:r>
              <a:rPr lang="sv-SE" sz="2000" dirty="0"/>
              <a:t>Förändringar som görs sedan försäkring tecknats, och som väsentligt påverkar värde eller karaktär av samlarfordon ska anmälas till MHRF som sedan prövar om fordonet fortfarande uppfyller kraven. </a:t>
            </a:r>
          </a:p>
        </p:txBody>
      </p:sp>
    </p:spTree>
    <p:extLst>
      <p:ext uri="{BB962C8B-B14F-4D97-AF65-F5344CB8AC3E}">
        <p14:creationId xmlns:p14="http://schemas.microsoft.com/office/powerpoint/2010/main" val="2018018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smtClean="0"/>
              <a:t>2022-04-13</a:t>
            </a:r>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160E26B-AF21-4D4A-B9BC-4DB7AB9C6B15}" type="slidenum">
              <a:rPr lang="sv-SE" smtClean="0"/>
              <a:t>7</a:t>
            </a:fld>
            <a:endParaRPr lang="sv-SE"/>
          </a:p>
        </p:txBody>
      </p:sp>
      <p:pic>
        <p:nvPicPr>
          <p:cNvPr id="5" name="Picture 2" descr="Hea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5860075"/>
            <a:ext cx="5904656" cy="973719"/>
          </a:xfrm>
          <a:prstGeom prst="rect">
            <a:avLst/>
          </a:prstGeom>
          <a:noFill/>
          <a:extLst>
            <a:ext uri="{909E8E84-426E-40DD-AFC4-6F175D3DCCD1}">
              <a14:hiddenFill xmlns:a14="http://schemas.microsoft.com/office/drawing/2010/main">
                <a:solidFill>
                  <a:srgbClr val="FFFFFF"/>
                </a:solidFill>
              </a14:hiddenFill>
            </a:ext>
          </a:extLst>
        </p:spPr>
      </p:pic>
      <p:sp>
        <p:nvSpPr>
          <p:cNvPr id="6" name="Rektangel 5"/>
          <p:cNvSpPr/>
          <p:nvPr/>
        </p:nvSpPr>
        <p:spPr>
          <a:xfrm>
            <a:off x="7854207" y="170730"/>
            <a:ext cx="962123" cy="461665"/>
          </a:xfrm>
          <a:prstGeom prst="rect">
            <a:avLst/>
          </a:prstGeom>
        </p:spPr>
        <p:txBody>
          <a:bodyPr wrap="none">
            <a:spAutoFit/>
          </a:bodyPr>
          <a:lstStyle/>
          <a:p>
            <a:pPr algn="ctr"/>
            <a:r>
              <a:rPr lang="sv-SE" sz="2400" b="1" dirty="0" smtClean="0">
                <a:solidFill>
                  <a:schemeClr val="tx2">
                    <a:lumMod val="60000"/>
                    <a:lumOff val="40000"/>
                  </a:schemeClr>
                </a:solidFill>
              </a:rPr>
              <a:t>MHRF</a:t>
            </a:r>
            <a:endParaRPr lang="sv-SE" b="1" dirty="0">
              <a:solidFill>
                <a:schemeClr val="tx2">
                  <a:lumMod val="60000"/>
                  <a:lumOff val="40000"/>
                </a:schemeClr>
              </a:solidFill>
            </a:endParaRPr>
          </a:p>
        </p:txBody>
      </p:sp>
      <p:sp>
        <p:nvSpPr>
          <p:cNvPr id="7" name="Rektangel 6"/>
          <p:cNvSpPr/>
          <p:nvPr/>
        </p:nvSpPr>
        <p:spPr>
          <a:xfrm>
            <a:off x="361202" y="606857"/>
            <a:ext cx="8280920" cy="5078313"/>
          </a:xfrm>
          <a:prstGeom prst="rect">
            <a:avLst/>
          </a:prstGeom>
        </p:spPr>
        <p:txBody>
          <a:bodyPr wrap="square">
            <a:spAutoFit/>
          </a:bodyPr>
          <a:lstStyle/>
          <a:p>
            <a:r>
              <a:rPr lang="sv-SE" sz="3600" dirty="0" smtClean="0">
                <a:solidFill>
                  <a:schemeClr val="tx2">
                    <a:lumMod val="60000"/>
                    <a:lumOff val="40000"/>
                  </a:schemeClr>
                </a:solidFill>
              </a:rPr>
              <a:t>Hur fordonet får brukas</a:t>
            </a:r>
            <a:r>
              <a:rPr lang="sv-SE" sz="3600" dirty="0">
                <a:solidFill>
                  <a:schemeClr val="tx2">
                    <a:lumMod val="60000"/>
                    <a:lumOff val="40000"/>
                  </a:schemeClr>
                </a:solidFill>
              </a:rPr>
              <a:t/>
            </a:r>
            <a:br>
              <a:rPr lang="sv-SE" sz="3600" dirty="0">
                <a:solidFill>
                  <a:schemeClr val="tx2">
                    <a:lumMod val="60000"/>
                    <a:lumOff val="40000"/>
                  </a:schemeClr>
                </a:solidFill>
              </a:rPr>
            </a:br>
            <a:r>
              <a:rPr lang="sv-SE" sz="2400" dirty="0"/>
              <a:t>Ägaren ska vid sidan av sitt samlarfordon ha tillgångtill ett </a:t>
            </a:r>
            <a:r>
              <a:rPr lang="sv-SE" sz="2400" b="1" dirty="0"/>
              <a:t>bruksfordon</a:t>
            </a:r>
            <a:r>
              <a:rPr lang="sv-SE" sz="2400" dirty="0"/>
              <a:t>, förutom när det försäkrade fordonet är äldre än 1969 eller är en moped. </a:t>
            </a:r>
            <a:endParaRPr lang="sv-SE" sz="2400" dirty="0" smtClean="0"/>
          </a:p>
          <a:p>
            <a:r>
              <a:rPr lang="sv-SE" sz="2400" dirty="0" smtClean="0"/>
              <a:t>Fordonet </a:t>
            </a:r>
            <a:r>
              <a:rPr lang="sv-SE" sz="2400" dirty="0"/>
              <a:t>ska ägas och brukas för personligt nöje i hobbysyfte och får således inte användas som bruksfordon. </a:t>
            </a:r>
            <a:r>
              <a:rPr lang="sv-SE" sz="2400" dirty="0" smtClean="0"/>
              <a:t>Begränsad </a:t>
            </a:r>
            <a:r>
              <a:rPr lang="sv-SE" sz="2400" dirty="0"/>
              <a:t>körsträcka per försäkringsår tillämpas inte. </a:t>
            </a:r>
          </a:p>
          <a:p>
            <a:r>
              <a:rPr lang="sv-SE" sz="2400" dirty="0"/>
              <a:t>• fordonet inte får användas för körning till/från arbetsplats, affär, träning, skjuts till/från skola</a:t>
            </a:r>
          </a:p>
          <a:p>
            <a:r>
              <a:rPr lang="sv-SE" sz="2400" dirty="0"/>
              <a:t>samt andra likartade vardagliga körningar</a:t>
            </a:r>
          </a:p>
          <a:p>
            <a:r>
              <a:rPr lang="sv-SE" sz="2400" dirty="0"/>
              <a:t>• fordonet inte får användas som ersättningsfordon för ett normalt bruksfordon</a:t>
            </a:r>
          </a:p>
          <a:p>
            <a:r>
              <a:rPr lang="sv-SE" sz="2400" dirty="0"/>
              <a:t>• fordonet inte får användas vid övningskörning</a:t>
            </a:r>
            <a:r>
              <a:rPr lang="sv-SE" sz="2400" dirty="0" smtClean="0"/>
              <a:t>.</a:t>
            </a:r>
            <a:endParaRPr lang="sv-SE" dirty="0"/>
          </a:p>
        </p:txBody>
      </p:sp>
    </p:spTree>
    <p:extLst>
      <p:ext uri="{BB962C8B-B14F-4D97-AF65-F5344CB8AC3E}">
        <p14:creationId xmlns:p14="http://schemas.microsoft.com/office/powerpoint/2010/main" val="4137353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smtClean="0"/>
              <a:t>2022-04-13</a:t>
            </a:r>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160E26B-AF21-4D4A-B9BC-4DB7AB9C6B15}" type="slidenum">
              <a:rPr lang="sv-SE" smtClean="0"/>
              <a:t>8</a:t>
            </a:fld>
            <a:endParaRPr lang="sv-SE"/>
          </a:p>
        </p:txBody>
      </p:sp>
      <p:pic>
        <p:nvPicPr>
          <p:cNvPr id="5" name="Picture 2" descr="Hea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5860075"/>
            <a:ext cx="5904656" cy="973719"/>
          </a:xfrm>
          <a:prstGeom prst="rect">
            <a:avLst/>
          </a:prstGeom>
          <a:noFill/>
          <a:extLst>
            <a:ext uri="{909E8E84-426E-40DD-AFC4-6F175D3DCCD1}">
              <a14:hiddenFill xmlns:a14="http://schemas.microsoft.com/office/drawing/2010/main">
                <a:solidFill>
                  <a:srgbClr val="FFFFFF"/>
                </a:solidFill>
              </a14:hiddenFill>
            </a:ext>
          </a:extLst>
        </p:spPr>
      </p:pic>
      <p:sp>
        <p:nvSpPr>
          <p:cNvPr id="6" name="Rektangel 5"/>
          <p:cNvSpPr/>
          <p:nvPr/>
        </p:nvSpPr>
        <p:spPr>
          <a:xfrm>
            <a:off x="7803976" y="188639"/>
            <a:ext cx="962123" cy="461665"/>
          </a:xfrm>
          <a:prstGeom prst="rect">
            <a:avLst/>
          </a:prstGeom>
        </p:spPr>
        <p:txBody>
          <a:bodyPr wrap="none">
            <a:spAutoFit/>
          </a:bodyPr>
          <a:lstStyle/>
          <a:p>
            <a:pPr algn="ctr"/>
            <a:r>
              <a:rPr lang="sv-SE" sz="2400" b="1" dirty="0" smtClean="0">
                <a:solidFill>
                  <a:schemeClr val="tx2">
                    <a:lumMod val="60000"/>
                    <a:lumOff val="40000"/>
                  </a:schemeClr>
                </a:solidFill>
              </a:rPr>
              <a:t>MHRF</a:t>
            </a:r>
            <a:endParaRPr lang="sv-SE" b="1" dirty="0">
              <a:solidFill>
                <a:schemeClr val="tx2">
                  <a:lumMod val="60000"/>
                  <a:lumOff val="40000"/>
                </a:schemeClr>
              </a:solidFill>
            </a:endParaRPr>
          </a:p>
        </p:txBody>
      </p:sp>
      <p:sp>
        <p:nvSpPr>
          <p:cNvPr id="7" name="Rektangel 6"/>
          <p:cNvSpPr/>
          <p:nvPr/>
        </p:nvSpPr>
        <p:spPr>
          <a:xfrm>
            <a:off x="395536" y="812578"/>
            <a:ext cx="8064896" cy="5078313"/>
          </a:xfrm>
          <a:prstGeom prst="rect">
            <a:avLst/>
          </a:prstGeom>
        </p:spPr>
        <p:txBody>
          <a:bodyPr wrap="square">
            <a:spAutoFit/>
          </a:bodyPr>
          <a:lstStyle/>
          <a:p>
            <a:r>
              <a:rPr lang="sv-SE" sz="3600" dirty="0">
                <a:solidFill>
                  <a:schemeClr val="tx2">
                    <a:lumMod val="60000"/>
                    <a:lumOff val="40000"/>
                  </a:schemeClr>
                </a:solidFill>
              </a:rPr>
              <a:t>Vem försäkringen gäller för</a:t>
            </a:r>
          </a:p>
          <a:p>
            <a:r>
              <a:rPr lang="sv-SE" sz="2400" dirty="0"/>
              <a:t>Försäkringen avser endast ditt eget lagliga ekonomiska intresse som försäkringstagare. Försäkringen avser endast ditt eget lagliga ekonomiska intresse som försäkringstagare, ägare och huvudsaklig brukare till den försäkrade egendomen. </a:t>
            </a:r>
          </a:p>
          <a:p>
            <a:r>
              <a:rPr lang="sv-SE" sz="2400" dirty="0"/>
              <a:t> </a:t>
            </a:r>
          </a:p>
          <a:p>
            <a:r>
              <a:rPr lang="sv-SE" sz="2400" dirty="0"/>
              <a:t>Om du inte är fordonets verklige ägare och huvudsaklige brukare gäller inte egendomsskyddet och någon ersättning kan inte betalas vid inträffad skada.</a:t>
            </a:r>
          </a:p>
          <a:p>
            <a:r>
              <a:rPr lang="sv-SE" sz="2400" dirty="0"/>
              <a:t> </a:t>
            </a:r>
          </a:p>
          <a:p>
            <a:r>
              <a:rPr lang="sv-SE" sz="2400" dirty="0"/>
              <a:t>Ovanstående gäller dock inte om denne är din make/registrerad partner eller sambo, förutsatt att ni är folkbokförda och bosatta på samma adress.</a:t>
            </a:r>
          </a:p>
        </p:txBody>
      </p:sp>
    </p:spTree>
    <p:extLst>
      <p:ext uri="{BB962C8B-B14F-4D97-AF65-F5344CB8AC3E}">
        <p14:creationId xmlns:p14="http://schemas.microsoft.com/office/powerpoint/2010/main" val="99829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smtClean="0"/>
              <a:t>2022-04-13</a:t>
            </a:r>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160E26B-AF21-4D4A-B9BC-4DB7AB9C6B15}" type="slidenum">
              <a:rPr lang="sv-SE" smtClean="0"/>
              <a:t>9</a:t>
            </a:fld>
            <a:endParaRPr lang="sv-SE"/>
          </a:p>
        </p:txBody>
      </p:sp>
      <p:pic>
        <p:nvPicPr>
          <p:cNvPr id="5" name="Picture 2" descr="Hea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5860075"/>
            <a:ext cx="5904656" cy="973719"/>
          </a:xfrm>
          <a:prstGeom prst="rect">
            <a:avLst/>
          </a:prstGeom>
          <a:noFill/>
          <a:extLst>
            <a:ext uri="{909E8E84-426E-40DD-AFC4-6F175D3DCCD1}">
              <a14:hiddenFill xmlns:a14="http://schemas.microsoft.com/office/drawing/2010/main">
                <a:solidFill>
                  <a:srgbClr val="FFFFFF"/>
                </a:solidFill>
              </a14:hiddenFill>
            </a:ext>
          </a:extLst>
        </p:spPr>
      </p:pic>
      <p:sp>
        <p:nvSpPr>
          <p:cNvPr id="6" name="Rektangel 5"/>
          <p:cNvSpPr/>
          <p:nvPr/>
        </p:nvSpPr>
        <p:spPr>
          <a:xfrm>
            <a:off x="7854207" y="245839"/>
            <a:ext cx="962123" cy="461665"/>
          </a:xfrm>
          <a:prstGeom prst="rect">
            <a:avLst/>
          </a:prstGeom>
        </p:spPr>
        <p:txBody>
          <a:bodyPr wrap="none">
            <a:spAutoFit/>
          </a:bodyPr>
          <a:lstStyle/>
          <a:p>
            <a:pPr algn="ctr"/>
            <a:r>
              <a:rPr lang="sv-SE" sz="2400" b="1" dirty="0" smtClean="0">
                <a:solidFill>
                  <a:schemeClr val="tx2">
                    <a:lumMod val="60000"/>
                    <a:lumOff val="40000"/>
                  </a:schemeClr>
                </a:solidFill>
              </a:rPr>
              <a:t>MHRF</a:t>
            </a:r>
            <a:endParaRPr lang="sv-SE" b="1" dirty="0">
              <a:solidFill>
                <a:schemeClr val="tx2">
                  <a:lumMod val="60000"/>
                  <a:lumOff val="40000"/>
                </a:schemeClr>
              </a:solidFill>
            </a:endParaRPr>
          </a:p>
        </p:txBody>
      </p:sp>
      <p:sp>
        <p:nvSpPr>
          <p:cNvPr id="7" name="Rektangel 6"/>
          <p:cNvSpPr/>
          <p:nvPr/>
        </p:nvSpPr>
        <p:spPr>
          <a:xfrm>
            <a:off x="522187" y="476672"/>
            <a:ext cx="8136904" cy="5355312"/>
          </a:xfrm>
          <a:prstGeom prst="rect">
            <a:avLst/>
          </a:prstGeom>
        </p:spPr>
        <p:txBody>
          <a:bodyPr wrap="square">
            <a:spAutoFit/>
          </a:bodyPr>
          <a:lstStyle/>
          <a:p>
            <a:r>
              <a:rPr lang="sv-SE" sz="3600" dirty="0">
                <a:solidFill>
                  <a:schemeClr val="tx2">
                    <a:lumMod val="60000"/>
                    <a:lumOff val="40000"/>
                  </a:schemeClr>
                </a:solidFill>
              </a:rPr>
              <a:t>Självrisker Trafikförsäkring /grundsjälvrisk/förhöjd självrisk</a:t>
            </a:r>
          </a:p>
          <a:p>
            <a:r>
              <a:rPr lang="sv-SE" dirty="0"/>
              <a:t> </a:t>
            </a:r>
          </a:p>
          <a:p>
            <a:r>
              <a:rPr lang="sv-SE" dirty="0"/>
              <a:t>a. självrisken är 1 000 kronor om föraren var under 24 år när skadan hände</a:t>
            </a:r>
            <a:r>
              <a:rPr lang="sv-SE" dirty="0" smtClean="0"/>
              <a:t>.</a:t>
            </a:r>
            <a:br>
              <a:rPr lang="sv-SE" dirty="0" smtClean="0"/>
            </a:br>
            <a:r>
              <a:rPr lang="sv-SE" dirty="0" smtClean="0"/>
              <a:t>b</a:t>
            </a:r>
            <a:r>
              <a:rPr lang="sv-SE" dirty="0"/>
              <a:t>. självrisken är 10 procent av ett prisbasbelopp</a:t>
            </a:r>
          </a:p>
          <a:p>
            <a:r>
              <a:rPr lang="sv-SE" dirty="0"/>
              <a:t>• om föraren kört fordonet utan giltigt körkort</a:t>
            </a:r>
          </a:p>
          <a:p>
            <a:r>
              <a:rPr lang="sv-SE" dirty="0"/>
              <a:t>• om föraren enligt strafföreläggande eller dom som vunnit laga kraft</a:t>
            </a:r>
          </a:p>
          <a:p>
            <a:r>
              <a:rPr lang="sv-SE" dirty="0"/>
              <a:t>− gjort sig skyldig till rattfylleri eller grovt rattfylleri</a:t>
            </a:r>
          </a:p>
          <a:p>
            <a:r>
              <a:rPr lang="sv-SE" dirty="0"/>
              <a:t>− orsakat skadan med uppsåt ellergenom grov vårdslöshet</a:t>
            </a:r>
          </a:p>
          <a:p>
            <a:r>
              <a:rPr lang="sv-SE" dirty="0"/>
              <a:t>• om föraren kört fordon för vilket körförbud meddelats av polis eller annan behörig besiktningsman eller som haft körförbud på grund av utebliven besiktning. Färd till och från bilprovningsstation eller annan behörig anläggning för besiktning är dock tillåten</a:t>
            </a:r>
          </a:p>
          <a:p>
            <a:r>
              <a:rPr lang="sv-SE" dirty="0"/>
              <a:t>• om fordonet använts för övningskörning</a:t>
            </a:r>
          </a:p>
          <a:p>
            <a:r>
              <a:rPr lang="sv-SE" dirty="0"/>
              <a:t>• om fordonet använts som bruksfordon</a:t>
            </a:r>
          </a:p>
          <a:p>
            <a:r>
              <a:rPr lang="sv-SE" dirty="0"/>
              <a:t>• om någon annan än försäkringstagaren, medlem i dennes familj eller har gällande MHRF-försäkring kört fordonet vid skadetillfället.</a:t>
            </a:r>
          </a:p>
        </p:txBody>
      </p:sp>
    </p:spTree>
    <p:extLst>
      <p:ext uri="{BB962C8B-B14F-4D97-AF65-F5344CB8AC3E}">
        <p14:creationId xmlns:p14="http://schemas.microsoft.com/office/powerpoint/2010/main" val="399047043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TotalTime>
  <Words>832</Words>
  <Application>Microsoft Office PowerPoint</Application>
  <PresentationFormat>Bildspel på skärmen (4:3)</PresentationFormat>
  <Paragraphs>223</Paragraphs>
  <Slides>27</Slides>
  <Notes>1</Notes>
  <HiddenSlides>0</HiddenSlides>
  <MMClips>0</MMClips>
  <ScaleCrop>false</ScaleCrop>
  <HeadingPairs>
    <vt:vector size="4" baseType="variant">
      <vt:variant>
        <vt:lpstr>Tema</vt:lpstr>
      </vt:variant>
      <vt:variant>
        <vt:i4>1</vt:i4>
      </vt:variant>
      <vt:variant>
        <vt:lpstr>Bildrubriker</vt:lpstr>
      </vt:variant>
      <vt:variant>
        <vt:i4>27</vt:i4>
      </vt:variant>
    </vt:vector>
  </HeadingPairs>
  <TitlesOfParts>
    <vt:vector size="28" baseType="lpstr">
      <vt:lpstr>Office-tema</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Lars Nilsson</dc:creator>
  <cp:lastModifiedBy>Lars Nilsson</cp:lastModifiedBy>
  <cp:revision>35</cp:revision>
  <dcterms:created xsi:type="dcterms:W3CDTF">2022-04-04T14:05:08Z</dcterms:created>
  <dcterms:modified xsi:type="dcterms:W3CDTF">2022-04-05T12:30:07Z</dcterms:modified>
</cp:coreProperties>
</file>